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371" r:id="rId2"/>
    <p:sldId id="860" r:id="rId3"/>
    <p:sldId id="909" r:id="rId4"/>
    <p:sldId id="910" r:id="rId5"/>
    <p:sldId id="913" r:id="rId6"/>
    <p:sldId id="911" r:id="rId7"/>
    <p:sldId id="959" r:id="rId8"/>
    <p:sldId id="955" r:id="rId9"/>
    <p:sldId id="954" r:id="rId10"/>
    <p:sldId id="956" r:id="rId11"/>
    <p:sldId id="957" r:id="rId12"/>
    <p:sldId id="958" r:id="rId13"/>
    <p:sldId id="949" r:id="rId14"/>
    <p:sldId id="950" r:id="rId15"/>
    <p:sldId id="951" r:id="rId16"/>
    <p:sldId id="952" r:id="rId17"/>
    <p:sldId id="953" r:id="rId18"/>
    <p:sldId id="918" r:id="rId19"/>
    <p:sldId id="920" r:id="rId20"/>
    <p:sldId id="921" r:id="rId21"/>
    <p:sldId id="927" r:id="rId22"/>
    <p:sldId id="922" r:id="rId23"/>
    <p:sldId id="924" r:id="rId24"/>
    <p:sldId id="925" r:id="rId25"/>
    <p:sldId id="928" r:id="rId26"/>
    <p:sldId id="923" r:id="rId27"/>
    <p:sldId id="926" r:id="rId28"/>
    <p:sldId id="935" r:id="rId29"/>
    <p:sldId id="936" r:id="rId30"/>
    <p:sldId id="934" r:id="rId31"/>
    <p:sldId id="937" r:id="rId32"/>
    <p:sldId id="929" r:id="rId33"/>
    <p:sldId id="940" r:id="rId34"/>
    <p:sldId id="941" r:id="rId35"/>
    <p:sldId id="938" r:id="rId36"/>
    <p:sldId id="939" r:id="rId37"/>
    <p:sldId id="942" r:id="rId38"/>
    <p:sldId id="944" r:id="rId39"/>
    <p:sldId id="947" r:id="rId40"/>
    <p:sldId id="943" r:id="rId41"/>
    <p:sldId id="946" r:id="rId42"/>
    <p:sldId id="948" r:id="rId43"/>
    <p:sldId id="903" r:id="rId44"/>
    <p:sldId id="905" r:id="rId45"/>
    <p:sldId id="906" r:id="rId46"/>
    <p:sldId id="914" r:id="rId47"/>
    <p:sldId id="907" r:id="rId48"/>
    <p:sldId id="916" r:id="rId49"/>
    <p:sldId id="915" r:id="rId50"/>
    <p:sldId id="904" r:id="rId51"/>
    <p:sldId id="917" r:id="rId52"/>
    <p:sldId id="979" r:id="rId53"/>
    <p:sldId id="981" r:id="rId54"/>
    <p:sldId id="980" r:id="rId55"/>
    <p:sldId id="988" r:id="rId56"/>
    <p:sldId id="992" r:id="rId57"/>
    <p:sldId id="983" r:id="rId58"/>
    <p:sldId id="984" r:id="rId59"/>
    <p:sldId id="990" r:id="rId60"/>
    <p:sldId id="985" r:id="rId61"/>
    <p:sldId id="986" r:id="rId62"/>
    <p:sldId id="991" r:id="rId63"/>
    <p:sldId id="962" r:id="rId64"/>
    <p:sldId id="963" r:id="rId65"/>
    <p:sldId id="960" r:id="rId66"/>
    <p:sldId id="964" r:id="rId67"/>
    <p:sldId id="966" r:id="rId68"/>
    <p:sldId id="967" r:id="rId69"/>
    <p:sldId id="968" r:id="rId70"/>
    <p:sldId id="969" r:id="rId71"/>
    <p:sldId id="978" r:id="rId72"/>
    <p:sldId id="970" r:id="rId73"/>
    <p:sldId id="971" r:id="rId74"/>
    <p:sldId id="974" r:id="rId75"/>
    <p:sldId id="977" r:id="rId76"/>
    <p:sldId id="976" r:id="rId77"/>
    <p:sldId id="975" r:id="rId7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C86390B-A2AB-4B3D-BE3A-EA571F074A1A}">
          <p14:sldIdLst>
            <p14:sldId id="371"/>
            <p14:sldId id="860"/>
            <p14:sldId id="909"/>
            <p14:sldId id="910"/>
            <p14:sldId id="913"/>
            <p14:sldId id="911"/>
            <p14:sldId id="959"/>
            <p14:sldId id="955"/>
            <p14:sldId id="954"/>
            <p14:sldId id="956"/>
            <p14:sldId id="957"/>
            <p14:sldId id="958"/>
            <p14:sldId id="949"/>
            <p14:sldId id="950"/>
            <p14:sldId id="951"/>
            <p14:sldId id="952"/>
            <p14:sldId id="953"/>
            <p14:sldId id="918"/>
            <p14:sldId id="920"/>
            <p14:sldId id="921"/>
            <p14:sldId id="927"/>
            <p14:sldId id="922"/>
            <p14:sldId id="924"/>
            <p14:sldId id="925"/>
            <p14:sldId id="928"/>
            <p14:sldId id="923"/>
            <p14:sldId id="926"/>
            <p14:sldId id="935"/>
            <p14:sldId id="936"/>
            <p14:sldId id="934"/>
            <p14:sldId id="937"/>
            <p14:sldId id="929"/>
            <p14:sldId id="940"/>
            <p14:sldId id="941"/>
            <p14:sldId id="938"/>
            <p14:sldId id="939"/>
            <p14:sldId id="942"/>
            <p14:sldId id="944"/>
            <p14:sldId id="947"/>
            <p14:sldId id="943"/>
            <p14:sldId id="946"/>
            <p14:sldId id="948"/>
            <p14:sldId id="903"/>
            <p14:sldId id="905"/>
            <p14:sldId id="906"/>
            <p14:sldId id="914"/>
            <p14:sldId id="907"/>
            <p14:sldId id="916"/>
            <p14:sldId id="915"/>
            <p14:sldId id="904"/>
            <p14:sldId id="917"/>
            <p14:sldId id="979"/>
            <p14:sldId id="981"/>
            <p14:sldId id="980"/>
            <p14:sldId id="988"/>
            <p14:sldId id="992"/>
            <p14:sldId id="983"/>
            <p14:sldId id="984"/>
            <p14:sldId id="990"/>
            <p14:sldId id="985"/>
            <p14:sldId id="986"/>
            <p14:sldId id="991"/>
            <p14:sldId id="962"/>
            <p14:sldId id="963"/>
            <p14:sldId id="960"/>
            <p14:sldId id="964"/>
            <p14:sldId id="966"/>
            <p14:sldId id="967"/>
            <p14:sldId id="968"/>
            <p14:sldId id="969"/>
            <p14:sldId id="978"/>
            <p14:sldId id="970"/>
            <p14:sldId id="971"/>
            <p14:sldId id="974"/>
            <p14:sldId id="977"/>
            <p14:sldId id="976"/>
            <p14:sldId id="97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97" autoAdjust="0"/>
    <p:restoredTop sz="78167" autoAdjust="0"/>
  </p:normalViewPr>
  <p:slideViewPr>
    <p:cSldViewPr>
      <p:cViewPr varScale="1">
        <p:scale>
          <a:sx n="102" d="100"/>
          <a:sy n="102" d="100"/>
        </p:scale>
        <p:origin x="1482" y="78"/>
      </p:cViewPr>
      <p:guideLst>
        <p:guide orient="horz" pos="2160"/>
        <p:guide pos="2880"/>
      </p:guideLst>
    </p:cSldViewPr>
  </p:slideViewPr>
  <p:outlineViewPr>
    <p:cViewPr>
      <p:scale>
        <a:sx n="33" d="100"/>
        <a:sy n="33" d="100"/>
      </p:scale>
      <p:origin x="0" y="-34560"/>
    </p:cViewPr>
  </p:outlineViewPr>
  <p:notesTextViewPr>
    <p:cViewPr>
      <p:scale>
        <a:sx n="100" d="100"/>
        <a:sy n="100" d="100"/>
      </p:scale>
      <p:origin x="0" y="0"/>
    </p:cViewPr>
  </p:notesTextViewPr>
  <p:sorterViewPr>
    <p:cViewPr varScale="1">
      <p:scale>
        <a:sx n="1" d="1"/>
        <a:sy n="1" d="1"/>
      </p:scale>
      <p:origin x="0" y="-713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youtube.com/watch?v=SceH3Al9w_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Radiosity_(radiometry)"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en.wikipedia.org/wiki/Irradianc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Trajectory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1037831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Mean Squared Error (MSE). [</a:t>
                </a:r>
                <a:r>
                  <a:rPr lang="en-US" dirty="0" err="1"/>
                  <a:t>Codevilla</a:t>
                </a:r>
                <a:r>
                  <a:rPr lang="en-US" dirty="0"/>
                  <a:t> 2018] then train a DNN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𝜃</m:t>
                        </m:r>
                      </m:e>
                    </m:d>
                  </m:oMath>
                </a14:m>
                <a:r>
                  <a:rPr lang="en-US" dirty="0"/>
                  <a:t> mapping from observations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oMath>
                </a14:m>
                <a:r>
                  <a:rPr lang="en-US" dirty="0"/>
                  <a:t> and commands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a14:m>
                <a:r>
                  <a:rPr lang="en-US" dirty="0"/>
                  <a:t> to actions. with parameters. </a:t>
                </a:r>
                <a14:m>
                  <m:oMath xmlns:m="http://schemas.openxmlformats.org/officeDocument/2006/math">
                    <m:r>
                      <a:rPr lang="en-US" i="1">
                        <a:latin typeface="Cambria Math" panose="02040503050406030204" pitchFamily="18" charset="0"/>
                      </a:rPr>
                      <m:t>𝜃</m:t>
                    </m:r>
                  </m:oMath>
                </a14:m>
                <a:r>
                  <a:rPr lang="en-US" dirty="0"/>
                  <a:t> is DNN parameters. </a:t>
                </a:r>
              </a:p>
              <a:p>
                <a:r>
                  <a:rPr lang="en-US" dirty="0"/>
                  <a:t>We collect training dataset of observation-command-action tuples from expert driving logs. Given the training dataset,</a:t>
                </a:r>
              </a:p>
              <a:p>
                <a:pPr lvl="1"/>
                <a:r>
                  <a:rPr lang="en-US" dirty="0"/>
                  <a:t>Observation: segmentation map</a:t>
                </a:r>
              </a:p>
              <a:p>
                <a:pPr lvl="1"/>
                <a:r>
                  <a:rPr lang="en-US" dirty="0"/>
                  <a:t>Command: one of (left, straight, right) as input</a:t>
                </a:r>
                <a:endParaRPr lang="en-SE" dirty="0"/>
              </a:p>
              <a:p>
                <a:pPr lvl="1"/>
                <a:r>
                  <a:rPr lang="en-US" dirty="0"/>
                  <a:t>Action: predicted waypoints</a:t>
                </a:r>
              </a:p>
              <a:p>
                <a:endParaRPr lang="en-SE" dirty="0"/>
              </a:p>
            </p:txBody>
          </p:sp>
        </mc:Choice>
        <mc:Fallback xmlns="">
          <p:sp>
            <p:nvSpPr>
              <p:cNvPr id="3" name="Notes Placeholder 2"/>
              <p:cNvSpPr>
                <a:spLocks noGrp="1"/>
              </p:cNvSpPr>
              <p:nvPr>
                <p:ph type="body" idx="1"/>
              </p:nvPr>
            </p:nvSpPr>
            <p:spPr/>
            <p:txBody>
              <a:bodyPr/>
              <a:lstStyle/>
              <a:p>
                <a:r>
                  <a:rPr lang="en-US" dirty="0"/>
                  <a:t>It is Mean Squared Error (MSE). [</a:t>
                </a:r>
                <a:r>
                  <a:rPr lang="en-US" dirty="0" err="1"/>
                  <a:t>Codevilla</a:t>
                </a:r>
                <a:r>
                  <a:rPr lang="en-US" dirty="0"/>
                  <a:t> 2018] then train a DNN </a:t>
                </a:r>
                <a:r>
                  <a:rPr lang="en-US" i="0">
                    <a:latin typeface="Cambria Math" panose="02040503050406030204" pitchFamily="18" charset="0"/>
                  </a:rPr>
                  <a:t>𝑓(𝑜_𝑖,𝑐_𝑖,𝜃)</a:t>
                </a:r>
                <a:r>
                  <a:rPr lang="en-US" dirty="0"/>
                  <a:t> mapping from observations </a:t>
                </a:r>
                <a:r>
                  <a:rPr lang="en-US" i="0">
                    <a:latin typeface="Cambria Math" panose="02040503050406030204" pitchFamily="18" charset="0"/>
                  </a:rPr>
                  <a:t>𝑜_𝑖</a:t>
                </a:r>
                <a:r>
                  <a:rPr lang="en-US" dirty="0"/>
                  <a:t> and commands </a:t>
                </a:r>
                <a:r>
                  <a:rPr lang="en-US" i="0">
                    <a:latin typeface="Cambria Math" panose="02040503050406030204" pitchFamily="18" charset="0"/>
                  </a:rPr>
                  <a:t>𝑐_𝑖</a:t>
                </a:r>
                <a:r>
                  <a:rPr lang="en-US" dirty="0"/>
                  <a:t> to actions. with parameters. </a:t>
                </a:r>
                <a:r>
                  <a:rPr lang="en-US" i="0">
                    <a:latin typeface="Cambria Math" panose="02040503050406030204" pitchFamily="18" charset="0"/>
                  </a:rPr>
                  <a:t>𝜃</a:t>
                </a:r>
                <a:r>
                  <a:rPr lang="en-US" dirty="0"/>
                  <a:t> is DNN parameters. </a:t>
                </a:r>
              </a:p>
              <a:p>
                <a:r>
                  <a:rPr lang="en-US" dirty="0"/>
                  <a:t>We collect training dataset of observation-command-action tuples from expert driving logs. Given the training dataset,</a:t>
                </a:r>
              </a:p>
              <a:p>
                <a:pPr lvl="1"/>
                <a:r>
                  <a:rPr lang="en-US" dirty="0"/>
                  <a:t>Observation: segmentation map</a:t>
                </a:r>
              </a:p>
              <a:p>
                <a:pPr lvl="1"/>
                <a:r>
                  <a:rPr lang="en-US" dirty="0"/>
                  <a:t>Command: one of (left, straight, right) as input</a:t>
                </a:r>
                <a:endParaRPr lang="en-SE" dirty="0"/>
              </a:p>
              <a:p>
                <a:pPr lvl="1"/>
                <a:r>
                  <a:rPr lang="en-US" dirty="0"/>
                  <a:t>Action: predicted waypoints</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2132169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collect training data in the absence of other agents – vehicles or pedestrians.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24</a:t>
            </a:fld>
            <a:endParaRPr lang="en-US" altLang="zh-CN"/>
          </a:p>
        </p:txBody>
      </p:sp>
    </p:spTree>
    <p:extLst>
      <p:ext uri="{BB962C8B-B14F-4D97-AF65-F5344CB8AC3E}">
        <p14:creationId xmlns:p14="http://schemas.microsoft.com/office/powerpoint/2010/main" val="136584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 Affordance Learning - Talk at </a:t>
            </a:r>
            <a:r>
              <a:rPr lang="en-US" dirty="0" err="1"/>
              <a:t>CoRL</a:t>
            </a:r>
            <a:r>
              <a:rPr lang="en-US" dirty="0"/>
              <a:t> 2018</a:t>
            </a:r>
          </a:p>
          <a:p>
            <a:pPr lvl="1"/>
            <a:r>
              <a:rPr lang="en-US" dirty="0">
                <a:hlinkClick r:id="rId3"/>
              </a:rPr>
              <a:t>https://www.youtube.com/watch?v=SceH3Al9w_M</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29</a:t>
            </a:fld>
            <a:endParaRPr lang="en-US" altLang="zh-CN"/>
          </a:p>
        </p:txBody>
      </p:sp>
    </p:spTree>
    <p:extLst>
      <p:ext uri="{BB962C8B-B14F-4D97-AF65-F5344CB8AC3E}">
        <p14:creationId xmlns:p14="http://schemas.microsoft.com/office/powerpoint/2010/main" val="943942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state are mutually exclusive.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1108221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Left: The network focuses at the periphery for recognizing traffic</a:t>
            </a:r>
          </a:p>
          <a:p>
            <a:r>
              <a:rPr lang="en-US" sz="1200" b="0" i="0" u="none" strike="noStrike" kern="1200" baseline="0" dirty="0">
                <a:solidFill>
                  <a:schemeClr val="tx1"/>
                </a:solidFill>
                <a:latin typeface="Arial" charset="0"/>
                <a:ea typeface="+mn-ea"/>
                <a:cs typeface="+mn-cs"/>
              </a:rPr>
              <a:t>lights. Middle: The network is anticipating a hazard stop by observing the shadow of a pedestrian.</a:t>
            </a:r>
          </a:p>
          <a:p>
            <a:r>
              <a:rPr lang="en-US" sz="1200" b="0" i="0" u="none" strike="noStrike" kern="1200" baseline="0" dirty="0">
                <a:solidFill>
                  <a:schemeClr val="tx1"/>
                </a:solidFill>
                <a:latin typeface="Arial" charset="0"/>
                <a:ea typeface="+mn-ea"/>
                <a:cs typeface="+mn-cs"/>
              </a:rPr>
              <a:t>Right: The network focuses its attention on the pedestrian to correctly predict a hazard stop.</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35</a:t>
            </a:fld>
            <a:endParaRPr lang="en-US" altLang="zh-CN"/>
          </a:p>
        </p:txBody>
      </p:sp>
    </p:spTree>
    <p:extLst>
      <p:ext uri="{BB962C8B-B14F-4D97-AF65-F5344CB8AC3E}">
        <p14:creationId xmlns:p14="http://schemas.microsoft.com/office/powerpoint/2010/main" val="895816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Consequently, this can result in performance degrading as more data is collected, because the diversity of the dataset does not grow fast enough compared to the main mode of demonstration</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39</a:t>
            </a:fld>
            <a:endParaRPr lang="en-US" altLang="zh-CN"/>
          </a:p>
        </p:txBody>
      </p:sp>
    </p:spTree>
    <p:extLst>
      <p:ext uri="{BB962C8B-B14F-4D97-AF65-F5344CB8AC3E}">
        <p14:creationId xmlns:p14="http://schemas.microsoft.com/office/powerpoint/2010/main" val="1628123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while remaining off-policy.</a:t>
            </a:r>
          </a:p>
          <a:p>
            <a:r>
              <a:rPr lang="en-US" dirty="0"/>
              <a:t> [9]. As our </a:t>
            </a:r>
            <a:r>
              <a:rPr lang="en-US" dirty="0" err="1"/>
              <a:t>NoCrash</a:t>
            </a:r>
            <a:r>
              <a:rPr lang="en-US" dirty="0"/>
              <a:t> benchmark consists of complex realistic driving conditions in the presence of dynamic agents, we c</a:t>
            </a:r>
          </a:p>
          <a:p>
            <a:r>
              <a:rPr lang="en-US" dirty="0"/>
              <a:t> function instead of the mean squared error (MSE)</a:t>
            </a:r>
          </a:p>
          <a:p>
            <a:r>
              <a:rPr lang="en-US" dirty="0"/>
              <a:t>This reduces the  dependency on input speed as the only way to get dynamics of the scene, leveraging instead visual cues (e.g., traffic lights) that are predictive of the car’s velocity</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40</a:t>
            </a:fld>
            <a:endParaRPr lang="en-US" altLang="zh-CN"/>
          </a:p>
        </p:txBody>
      </p:sp>
    </p:spTree>
    <p:extLst>
      <p:ext uri="{BB962C8B-B14F-4D97-AF65-F5344CB8AC3E}">
        <p14:creationId xmlns:p14="http://schemas.microsoft.com/office/powerpoint/2010/main" val="3181952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moderate number of cars and pedestrians. </a:t>
            </a:r>
          </a:p>
          <a:p>
            <a:r>
              <a:rPr lang="en-US" dirty="0"/>
              <a:t>large number of pedestrians and heavy traffic (dense urban scenario).</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2478347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F. </a:t>
            </a:r>
            <a:r>
              <a:rPr lang="en-US" dirty="0" err="1"/>
              <a:t>Codevilla</a:t>
            </a:r>
            <a:r>
              <a:rPr lang="en-US" dirty="0"/>
              <a:t>, M. Muller, A. L ¨ </a:t>
            </a:r>
            <a:r>
              <a:rPr lang="en-US" dirty="0" err="1"/>
              <a:t>opez</a:t>
            </a:r>
            <a:r>
              <a:rPr lang="en-US" dirty="0"/>
              <a:t>, V. </a:t>
            </a:r>
            <a:r>
              <a:rPr lang="en-US" dirty="0" err="1"/>
              <a:t>Koltun</a:t>
            </a:r>
            <a:r>
              <a:rPr lang="en-US" dirty="0"/>
              <a:t>, and ´ A. </a:t>
            </a:r>
            <a:r>
              <a:rPr lang="en-US" dirty="0" err="1"/>
              <a:t>Dosovitskiy</a:t>
            </a:r>
            <a:r>
              <a:rPr lang="en-US" dirty="0"/>
              <a:t>. End-to-end driving via conditional imitation learning. In International Conference on Robotics and Automation (ICRA), 2018. 1, 2, 3, 4, 5, 6, 12, 13, 14, 15, 16</a:t>
            </a:r>
          </a:p>
          <a:p>
            <a:r>
              <a:rPr lang="en-US" dirty="0"/>
              <a:t>[36] A. Sauer, N. </a:t>
            </a:r>
            <a:r>
              <a:rPr lang="en-US" dirty="0" err="1"/>
              <a:t>Savinov</a:t>
            </a:r>
            <a:r>
              <a:rPr lang="en-US" dirty="0"/>
              <a:t>, and A. Geiger. Conditional affordance learning for driving in urban environments. </a:t>
            </a:r>
            <a:r>
              <a:rPr lang="en-US" dirty="0" err="1"/>
              <a:t>arXiv</a:t>
            </a:r>
            <a:r>
              <a:rPr lang="en-US" dirty="0"/>
              <a:t> preprint arXiv:1806.06498, 2018. 2, 4, 5, 6, 13</a:t>
            </a:r>
          </a:p>
          <a:p>
            <a:r>
              <a:rPr lang="en-US" dirty="0"/>
              <a:t>[25] Z. Li, T. </a:t>
            </a:r>
            <a:r>
              <a:rPr lang="en-US" dirty="0" err="1"/>
              <a:t>Motoyoshi</a:t>
            </a:r>
            <a:r>
              <a:rPr lang="en-US" dirty="0"/>
              <a:t>, K. Sasaki, T. Ogata, and S. Sugano. Rethinking self-driving: Multi-task knowledge for better generalization and accident explanation ability. </a:t>
            </a:r>
            <a:r>
              <a:rPr lang="en-US" dirty="0" err="1"/>
              <a:t>arXiv</a:t>
            </a:r>
            <a:r>
              <a:rPr lang="en-US" dirty="0"/>
              <a:t> preprint arXiv:1809.11100, 2018. 2, 5, 6, 13</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42</a:t>
            </a:fld>
            <a:endParaRPr lang="en-US" altLang="zh-CN"/>
          </a:p>
        </p:txBody>
      </p:sp>
    </p:spTree>
    <p:extLst>
      <p:ext uri="{BB962C8B-B14F-4D97-AF65-F5344CB8AC3E}">
        <p14:creationId xmlns:p14="http://schemas.microsoft.com/office/powerpoint/2010/main" val="1895702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Arial" charset="0"/>
                <a:ea typeface="+mn-ea"/>
                <a:cs typeface="+mn-cs"/>
              </a:rPr>
              <a:t>Direct Policy</a:t>
            </a:r>
          </a:p>
          <a:p>
            <a:r>
              <a:rPr lang="en-US" sz="1200" b="1" i="0" u="none" strike="noStrike" kern="1200" baseline="0" dirty="0">
                <a:solidFill>
                  <a:schemeClr val="tx1"/>
                </a:solidFill>
                <a:latin typeface="Arial" charset="0"/>
                <a:ea typeface="+mn-ea"/>
                <a:cs typeface="+mn-cs"/>
              </a:rPr>
              <a:t>Learning</a:t>
            </a:r>
          </a:p>
          <a:p>
            <a:r>
              <a:rPr lang="en-US" sz="1200" b="1" i="0" u="none" strike="noStrike" kern="1200" baseline="0" dirty="0">
                <a:solidFill>
                  <a:schemeClr val="tx1"/>
                </a:solidFill>
                <a:latin typeface="Arial" charset="0"/>
                <a:ea typeface="+mn-ea"/>
                <a:cs typeface="+mn-cs"/>
              </a:rPr>
              <a:t>Reward</a:t>
            </a:r>
          </a:p>
          <a:p>
            <a:r>
              <a:rPr lang="en-US" sz="1200" b="1" i="0" u="none" strike="noStrike" kern="1200" baseline="0" dirty="0">
                <a:solidFill>
                  <a:schemeClr val="tx1"/>
                </a:solidFill>
                <a:latin typeface="Arial" charset="0"/>
                <a:ea typeface="+mn-ea"/>
                <a:cs typeface="+mn-cs"/>
              </a:rPr>
              <a:t>Learning</a:t>
            </a:r>
          </a:p>
          <a:p>
            <a:r>
              <a:rPr lang="en-US" sz="1200" b="1" i="0" u="none" strike="noStrike" kern="1200" baseline="0" dirty="0">
                <a:solidFill>
                  <a:schemeClr val="tx1"/>
                </a:solidFill>
                <a:latin typeface="Arial" charset="0"/>
                <a:ea typeface="+mn-ea"/>
                <a:cs typeface="+mn-cs"/>
              </a:rPr>
              <a:t>Access to</a:t>
            </a:r>
          </a:p>
          <a:p>
            <a:r>
              <a:rPr lang="en-US" sz="1200" b="1" i="0" u="none" strike="noStrike" kern="1200" baseline="0" dirty="0">
                <a:solidFill>
                  <a:schemeClr val="tx1"/>
                </a:solidFill>
                <a:latin typeface="Arial" charset="0"/>
                <a:ea typeface="+mn-ea"/>
                <a:cs typeface="+mn-cs"/>
              </a:rPr>
              <a:t>Environment</a:t>
            </a:r>
          </a:p>
          <a:p>
            <a:r>
              <a:rPr lang="en-US" sz="1200" b="1" i="0" u="none" strike="noStrike" kern="1200" baseline="0" dirty="0">
                <a:solidFill>
                  <a:schemeClr val="tx1"/>
                </a:solidFill>
                <a:latin typeface="Arial" charset="0"/>
                <a:ea typeface="+mn-ea"/>
                <a:cs typeface="+mn-cs"/>
              </a:rPr>
              <a:t>Interactive</a:t>
            </a:r>
          </a:p>
          <a:p>
            <a:r>
              <a:rPr lang="en-US" sz="1200" b="1" i="0" u="none" strike="noStrike" kern="1200" baseline="0" dirty="0">
                <a:solidFill>
                  <a:schemeClr val="tx1"/>
                </a:solidFill>
                <a:latin typeface="Arial" charset="0"/>
                <a:ea typeface="+mn-ea"/>
                <a:cs typeface="+mn-cs"/>
              </a:rPr>
              <a:t>Demonstrator</a:t>
            </a:r>
          </a:p>
          <a:p>
            <a:r>
              <a:rPr lang="en-US" sz="1200" b="1" i="0" u="none" strike="noStrike" kern="1200" baseline="0" dirty="0">
                <a:solidFill>
                  <a:schemeClr val="tx1"/>
                </a:solidFill>
                <a:latin typeface="Arial" charset="0"/>
                <a:ea typeface="+mn-ea"/>
                <a:cs typeface="+mn-cs"/>
              </a:rPr>
              <a:t>Pre-collected</a:t>
            </a:r>
          </a:p>
          <a:p>
            <a:r>
              <a:rPr lang="en-US" sz="1200" b="1" i="0" u="none" strike="noStrike" kern="1200" baseline="0" dirty="0">
                <a:solidFill>
                  <a:schemeClr val="tx1"/>
                </a:solidFill>
                <a:latin typeface="Arial" charset="0"/>
                <a:ea typeface="+mn-ea"/>
                <a:cs typeface="+mn-cs"/>
              </a:rPr>
              <a:t>Demonstrations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1422721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2884537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Training proceeds in two stages. In the first stage, we train the privileged agent from a set of</a:t>
            </a:r>
          </a:p>
          <a:p>
            <a:r>
              <a:rPr lang="en-US" sz="1200" b="0" i="0" u="none" strike="noStrike" kern="1200" baseline="0" dirty="0">
                <a:solidFill>
                  <a:schemeClr val="tx1"/>
                </a:solidFill>
                <a:latin typeface="Arial" charset="0"/>
                <a:ea typeface="+mn-ea"/>
                <a:cs typeface="+mn-cs"/>
              </a:rPr>
              <a:t>expert demonstrations. Next, we train the sensorimotor agent off-policy by imitating the privileged</a:t>
            </a:r>
          </a:p>
          <a:p>
            <a:r>
              <a:rPr lang="en-US" sz="1200" b="0" i="0" u="none" strike="noStrike" kern="1200" baseline="0" dirty="0">
                <a:solidFill>
                  <a:schemeClr val="tx1"/>
                </a:solidFill>
                <a:latin typeface="Arial" charset="0"/>
                <a:ea typeface="+mn-ea"/>
                <a:cs typeface="+mn-cs"/>
              </a:rPr>
              <a:t>agent on the same set of states as in the first stage, using offline behavior cloning on all </a:t>
            </a:r>
            <a:r>
              <a:rPr lang="en-US" sz="1200" b="0" i="0" u="none" strike="noStrike" kern="1200" baseline="0" dirty="0" err="1">
                <a:solidFill>
                  <a:schemeClr val="tx1"/>
                </a:solidFill>
                <a:latin typeface="Arial" charset="0"/>
                <a:ea typeface="+mn-ea"/>
                <a:cs typeface="+mn-cs"/>
              </a:rPr>
              <a:t>commandconditioned</a:t>
            </a:r>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branches. Finally, we train the sensorimotor agent on-policy, using the privileged agent</a:t>
            </a:r>
          </a:p>
          <a:p>
            <a:r>
              <a:rPr lang="en-US" sz="1200" b="0" i="0" u="none" strike="noStrike" kern="1200" baseline="0" dirty="0">
                <a:solidFill>
                  <a:schemeClr val="tx1"/>
                </a:solidFill>
                <a:latin typeface="Arial" charset="0"/>
                <a:ea typeface="+mn-ea"/>
                <a:cs typeface="+mn-cs"/>
              </a:rPr>
              <a:t>as an oracle that provides adaptive on-demand supervision in any state reached by the sensorimotor</a:t>
            </a:r>
          </a:p>
          <a:p>
            <a:r>
              <a:rPr lang="en-US" sz="1200" b="0" i="0" u="none" strike="noStrike" kern="1200" baseline="0" dirty="0">
                <a:solidFill>
                  <a:schemeClr val="tx1"/>
                </a:solidFill>
                <a:latin typeface="Arial" charset="0"/>
                <a:ea typeface="+mn-ea"/>
                <a:cs typeface="+mn-cs"/>
              </a:rPr>
              <a:t>student [21, 24].</a:t>
            </a:r>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An off-policy learner learns the value of the optimal policy independently of the agent's actions. Q-learning is an off-policy learner. An on-policy learner learns the value of the policy being carried out by the agent including the exploration steps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2697927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decomposition provides three advantages. This enables automatic </a:t>
            </a:r>
            <a:r>
              <a:rPr lang="en-US" dirty="0" err="1"/>
              <a:t>DAgger</a:t>
            </a:r>
            <a:r>
              <a:rPr lang="en-US" dirty="0"/>
              <a:t>-like training in which supervision from the privileged agent is gathered adaptively via online rollouts of the sensorimotor agent. the privileged agent is a “white box”, in the sense that its internal state can be examined at will. In particular, This is both a powerful form of data augmentation and a high-capacity learning signal.</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46</a:t>
            </a:fld>
            <a:endParaRPr lang="en-US" altLang="zh-CN"/>
          </a:p>
        </p:txBody>
      </p:sp>
    </p:spTree>
    <p:extLst>
      <p:ext uri="{BB962C8B-B14F-4D97-AF65-F5344CB8AC3E}">
        <p14:creationId xmlns:p14="http://schemas.microsoft.com/office/powerpoint/2010/main" val="530401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Why sensorimotor agent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𝜃</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𝑣</m:t>
                    </m:r>
                  </m:oMath>
                </a14:m>
                <a:r>
                  <a:rPr lang="en-US" dirty="0"/>
                  <a:t>) has no c?</a:t>
                </a:r>
                <a:endParaRPr lang="en-SE" dirty="0"/>
              </a:p>
            </p:txBody>
          </p:sp>
        </mc:Choice>
        <mc:Fallback xmlns="">
          <p:sp>
            <p:nvSpPr>
              <p:cNvPr id="3" name="Notes Placeholder 2"/>
              <p:cNvSpPr>
                <a:spLocks noGrp="1"/>
              </p:cNvSpPr>
              <p:nvPr>
                <p:ph type="body" idx="1"/>
              </p:nvPr>
            </p:nvSpPr>
            <p:spPr/>
            <p:txBody>
              <a:bodyPr/>
              <a:lstStyle/>
              <a:p>
                <a:r>
                  <a:rPr lang="en-US" dirty="0"/>
                  <a:t>Why sensorimotor agent </a:t>
                </a:r>
                <a:r>
                  <a:rPr lang="en-US" b="0" i="0">
                    <a:latin typeface="Cambria Math" panose="02040503050406030204" pitchFamily="18" charset="0"/>
                  </a:rPr>
                  <a:t>𝑓_𝜃^∗ (𝑀,𝑣</a:t>
                </a:r>
                <a:r>
                  <a:rPr lang="en-US" dirty="0"/>
                  <a:t>) has no c?</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48</a:t>
            </a:fld>
            <a:endParaRPr lang="en-US" altLang="zh-CN"/>
          </a:p>
        </p:txBody>
      </p:sp>
    </p:spTree>
    <p:extLst>
      <p:ext uri="{BB962C8B-B14F-4D97-AF65-F5344CB8AC3E}">
        <p14:creationId xmlns:p14="http://schemas.microsoft.com/office/powerpoint/2010/main" val="2505575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Specifically, we fit a parametrized circular arc to all waypoints using least-squares fitting. We then steer towards a point p on the arc. The target steering angle is s ∗ = tan−1 (</a:t>
                </a:r>
                <a:r>
                  <a:rPr lang="en-US" dirty="0" err="1"/>
                  <a:t>py</a:t>
                </a:r>
                <a:r>
                  <a:rPr lang="en-US" dirty="0"/>
                  <a:t>/px). We use w2 for the straight  Two-norm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d>
                      </m:e>
                      <m:sub>
                        <m:r>
                          <a:rPr lang="en-US" i="1">
                            <a:latin typeface="Cambria Math" panose="02040503050406030204" pitchFamily="18" charset="0"/>
                          </a:rPr>
                          <m:t>2</m:t>
                        </m:r>
                      </m:sub>
                    </m:sSub>
                  </m:oMath>
                </a14:m>
                <a:r>
                  <a:rPr lang="en-US" dirty="0"/>
                  <a:t> is Euclidian distance; one-norm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d>
                      </m:e>
                      <m:sub>
                        <m:r>
                          <a:rPr lang="en-US" b="0" i="1" smtClean="0">
                            <a:latin typeface="Cambria Math" panose="02040503050406030204" pitchFamily="18" charset="0"/>
                          </a:rPr>
                          <m:t>1</m:t>
                        </m:r>
                      </m:sub>
                    </m:sSub>
                  </m:oMath>
                </a14:m>
                <a:r>
                  <a:rPr lang="en-US" dirty="0"/>
                  <a:t> is </a:t>
                </a:r>
                <a:r>
                  <a:rPr lang="en-US" dirty="0" err="1"/>
                  <a:t>Manhaton</a:t>
                </a:r>
                <a:r>
                  <a:rPr lang="en-US" dirty="0"/>
                  <a:t> distance.</a:t>
                </a:r>
                <a:endParaRPr lang="en-SE" dirty="0"/>
              </a:p>
            </p:txBody>
          </p:sp>
        </mc:Choice>
        <mc:Fallback xmlns="">
          <p:sp>
            <p:nvSpPr>
              <p:cNvPr id="3" name="Notes Placeholder 2"/>
              <p:cNvSpPr>
                <a:spLocks noGrp="1"/>
              </p:cNvSpPr>
              <p:nvPr>
                <p:ph type="body" idx="1"/>
              </p:nvPr>
            </p:nvSpPr>
            <p:spPr/>
            <p:txBody>
              <a:bodyPr/>
              <a:lstStyle/>
              <a:p>
                <a:r>
                  <a:rPr lang="en-US" dirty="0"/>
                  <a:t>Specifically, we fit a parametrized circular arc to all waypoints using least-squares fitting. We then steer towards a point p on the arc. The target steering angle is s ∗ = tan−1 (</a:t>
                </a:r>
                <a:r>
                  <a:rPr lang="en-US" dirty="0" err="1"/>
                  <a:t>py</a:t>
                </a:r>
                <a:r>
                  <a:rPr lang="en-US" dirty="0"/>
                  <a:t>/px). We use w2 for the straight  Two-norm </a:t>
                </a:r>
                <a:r>
                  <a:rPr lang="en-US" i="0">
                    <a:latin typeface="Cambria Math" panose="02040503050406030204" pitchFamily="18" charset="0"/>
                  </a:rPr>
                  <a:t>‖┤‖_2</a:t>
                </a:r>
                <a:r>
                  <a:rPr lang="en-US" dirty="0"/>
                  <a:t> is Euclidian distance; one-norm </a:t>
                </a:r>
                <a:r>
                  <a:rPr lang="en-US" i="0">
                    <a:latin typeface="Cambria Math" panose="02040503050406030204" pitchFamily="18" charset="0"/>
                  </a:rPr>
                  <a:t>‖┤‖_</a:t>
                </a:r>
                <a:r>
                  <a:rPr lang="en-US" b="0" i="0">
                    <a:latin typeface="Cambria Math" panose="02040503050406030204" pitchFamily="18" charset="0"/>
                  </a:rPr>
                  <a:t>1</a:t>
                </a:r>
                <a:r>
                  <a:rPr lang="en-US" dirty="0"/>
                  <a:t> is </a:t>
                </a:r>
                <a:r>
                  <a:rPr lang="en-US" dirty="0" err="1"/>
                  <a:t>Manhaton</a:t>
                </a:r>
                <a:r>
                  <a:rPr lang="en-US" dirty="0"/>
                  <a:t> distance.</a:t>
                </a:r>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50</a:t>
            </a:fld>
            <a:endParaRPr lang="en-US" altLang="zh-CN"/>
          </a:p>
        </p:txBody>
      </p:sp>
    </p:spTree>
    <p:extLst>
      <p:ext uri="{BB962C8B-B14F-4D97-AF65-F5344CB8AC3E}">
        <p14:creationId xmlns:p14="http://schemas.microsoft.com/office/powerpoint/2010/main" val="3751566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F. </a:t>
            </a:r>
            <a:r>
              <a:rPr lang="en-US" dirty="0" err="1"/>
              <a:t>Codevilla</a:t>
            </a:r>
            <a:r>
              <a:rPr lang="en-US" dirty="0"/>
              <a:t>, M. Muller, A. L ¨ </a:t>
            </a:r>
            <a:r>
              <a:rPr lang="en-US" dirty="0" err="1"/>
              <a:t>opez</a:t>
            </a:r>
            <a:r>
              <a:rPr lang="en-US" dirty="0"/>
              <a:t>, V. </a:t>
            </a:r>
            <a:r>
              <a:rPr lang="en-US" dirty="0" err="1"/>
              <a:t>Koltun</a:t>
            </a:r>
            <a:r>
              <a:rPr lang="en-US" dirty="0"/>
              <a:t>, and A. </a:t>
            </a:r>
            <a:r>
              <a:rPr lang="en-US" dirty="0" err="1"/>
              <a:t>Dosovitskiy</a:t>
            </a:r>
            <a:r>
              <a:rPr lang="en-US" dirty="0"/>
              <a:t>. End-to-end driving via ´ conditional imitation learning. In ICRA, 2018. [7] F. </a:t>
            </a:r>
            <a:r>
              <a:rPr lang="en-US" dirty="0" err="1"/>
              <a:t>Codevilla</a:t>
            </a:r>
            <a:r>
              <a:rPr lang="en-US" dirty="0"/>
              <a:t>, E. Santana, A. Lopez, and A. </a:t>
            </a:r>
            <a:r>
              <a:rPr lang="en-US" dirty="0" err="1"/>
              <a:t>Gaidon</a:t>
            </a:r>
            <a:r>
              <a:rPr lang="en-US" dirty="0"/>
              <a:t>. Exploring the limitations of behavior ´ cloning for autonomous driving. In ICCV, 2019. [8] A. </a:t>
            </a:r>
            <a:r>
              <a:rPr lang="en-US" dirty="0" err="1"/>
              <a:t>Dosovitskiy</a:t>
            </a:r>
            <a:r>
              <a:rPr lang="en-US" dirty="0"/>
              <a:t>, G. Ros, F. </a:t>
            </a:r>
            <a:r>
              <a:rPr lang="en-US" dirty="0" err="1"/>
              <a:t>Codevilla</a:t>
            </a:r>
            <a:r>
              <a:rPr lang="en-US" dirty="0"/>
              <a:t>, A. Lopez, and V. </a:t>
            </a:r>
            <a:r>
              <a:rPr lang="en-US" dirty="0" err="1"/>
              <a:t>Koltun</a:t>
            </a:r>
            <a:r>
              <a:rPr lang="en-US" dirty="0"/>
              <a:t>. CARLA: An open urban ´ driving simulator. In </a:t>
            </a:r>
            <a:r>
              <a:rPr lang="en-US" dirty="0" err="1"/>
              <a:t>CoRL</a:t>
            </a:r>
            <a:r>
              <a:rPr lang="en-US" dirty="0"/>
              <a:t>, 2017. [14] X. Liang, T. Wang, L. Yang, and E. Xing. CIRL: Controllable imitative reinforcement learning for vision-based self-driving. In ECCV, 2018. [22] A. Sauer, N. </a:t>
            </a:r>
            <a:r>
              <a:rPr lang="en-US" dirty="0" err="1"/>
              <a:t>Savinov</a:t>
            </a:r>
            <a:r>
              <a:rPr lang="en-US" dirty="0"/>
              <a:t>, and A. Geiger. Conditional affordance learning for driving in urban environments. In </a:t>
            </a:r>
            <a:r>
              <a:rPr lang="en-US" dirty="0" err="1"/>
              <a:t>CoRL</a:t>
            </a:r>
            <a:r>
              <a:rPr lang="en-US" dirty="0"/>
              <a:t>, 2018.</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51</a:t>
            </a:fld>
            <a:endParaRPr lang="en-US" altLang="zh-CN"/>
          </a:p>
        </p:txBody>
      </p:sp>
    </p:spTree>
    <p:extLst>
      <p:ext uri="{BB962C8B-B14F-4D97-AF65-F5344CB8AC3E}">
        <p14:creationId xmlns:p14="http://schemas.microsoft.com/office/powerpoint/2010/main" val="2780688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39935051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 mean XXX</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1179690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We observed surprising robustness to decoy</a:t>
            </a:r>
          </a:p>
          <a:p>
            <a:r>
              <a:rPr lang="en-US" dirty="0"/>
              <a:t>waypoints.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202570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Standard flat RL algorithms often achieve a score of 0 on this domain.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65</a:t>
            </a:fld>
            <a:endParaRPr lang="en-US" altLang="zh-CN"/>
          </a:p>
        </p:txBody>
      </p:sp>
    </p:spTree>
    <p:extLst>
      <p:ext uri="{BB962C8B-B14F-4D97-AF65-F5344CB8AC3E}">
        <p14:creationId xmlns:p14="http://schemas.microsoft.com/office/powerpoint/2010/main" val="3778071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BC is off-policy learner (Q-learning) learns the value of the optimal policy independently of the agent's actions. </a:t>
            </a:r>
          </a:p>
          <a:p>
            <a:r>
              <a:rPr lang="en-US" dirty="0"/>
              <a:t>An on-policy learner learns the value of the policy being carried out by the agent including the exploration steps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a:t>
            </a:fld>
            <a:endParaRPr lang="en-US" altLang="zh-CN"/>
          </a:p>
        </p:txBody>
      </p:sp>
    </p:spTree>
    <p:extLst>
      <p:ext uri="{BB962C8B-B14F-4D97-AF65-F5344CB8AC3E}">
        <p14:creationId xmlns:p14="http://schemas.microsoft.com/office/powerpoint/2010/main" val="2081053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multiple random instances of the environment. The agent (white dot) is supposed to navigate to the destination in the yellow block, while avoiding all the obstacles (red)</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68</a:t>
            </a:fld>
            <a:endParaRPr lang="en-US" altLang="zh-CN"/>
          </a:p>
        </p:txBody>
      </p:sp>
    </p:spTree>
    <p:extLst>
      <p:ext uri="{BB962C8B-B14F-4D97-AF65-F5344CB8AC3E}">
        <p14:creationId xmlns:p14="http://schemas.microsoft.com/office/powerpoint/2010/main" val="7866275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Theorem: labeling effort = high-level horizon + low-level horizon (</a:t>
            </a:r>
            <a:r>
              <a:rPr lang="en-US" dirty="0" err="1"/>
              <a:t>mus</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Expert labels the low-level trajectory if </a:t>
            </a:r>
            <a:r>
              <a:rPr lang="en-US" dirty="0" err="1"/>
              <a:t>subpolicy</a:t>
            </a:r>
            <a:r>
              <a:rPr lang="en-US" dirty="0"/>
              <a:t> fails a correct macro-action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Expert finds the first mistake, and if it is due to I</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72</a:t>
            </a:fld>
            <a:endParaRPr lang="en-US" altLang="zh-CN"/>
          </a:p>
        </p:txBody>
      </p:sp>
    </p:spTree>
    <p:extLst>
      <p:ext uri="{BB962C8B-B14F-4D97-AF65-F5344CB8AC3E}">
        <p14:creationId xmlns:p14="http://schemas.microsoft.com/office/powerpoint/2010/main" val="10077282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hg-</a:t>
            </a:r>
            <a:r>
              <a:rPr lang="en-US" dirty="0" err="1"/>
              <a:t>DAgger</a:t>
            </a:r>
            <a:r>
              <a:rPr lang="en-US" dirty="0"/>
              <a:t>/Q; Dagger as high-level IL, DDQN with prioritized experience replay as low-level RL algo.</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73</a:t>
            </a:fld>
            <a:endParaRPr lang="en-US" altLang="zh-CN"/>
          </a:p>
        </p:txBody>
      </p:sp>
    </p:spTree>
    <p:extLst>
      <p:ext uri="{BB962C8B-B14F-4D97-AF65-F5344CB8AC3E}">
        <p14:creationId xmlns:p14="http://schemas.microsoft.com/office/powerpoint/2010/main" val="24780585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a:p>
            <a:pPr lvl="1"/>
            <a:r>
              <a:rPr lang="en-US" dirty="0"/>
              <a:t>Verify if high-level macro-action is completed successfully, than</a:t>
            </a:r>
          </a:p>
          <a:p>
            <a:pPr lvl="1"/>
            <a:r>
              <a:rPr lang="en-US" dirty="0"/>
              <a:t>provide preference </a:t>
            </a:r>
            <a:r>
              <a:rPr lang="en-US" dirty="0" err="1"/>
              <a:t>a,og</a:t>
            </a:r>
            <a:endParaRPr lang="en-US" dirty="0"/>
          </a:p>
          <a:p>
            <a:pPr lvl="1"/>
            <a:endParaRPr lang="en-SE" dirty="0"/>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3350172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cost of each Label operation equals the length of the labeled trajectory, and the cost of each Inspect operation equals 1.</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2063068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r>
                      <a:rPr lang="en-US" i="1" smtClean="0">
                        <a:latin typeface="Cambria Math" panose="02040503050406030204" pitchFamily="18" charset="0"/>
                      </a:rPr>
                      <m:t>𝑀𝑆𝐸</m:t>
                    </m:r>
                    <m:r>
                      <a:rPr lang="en-US" b="0" i="1" smtClean="0">
                        <a:latin typeface="Cambria Math" panose="02040503050406030204" pitchFamily="18" charset="0"/>
                      </a:rPr>
                      <m:t>=0</m:t>
                    </m:r>
                  </m:oMath>
                </a14:m>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𝑝</m:t>
                        </m:r>
                      </m:sup>
                    </m:sSubSup>
                    <m:r>
                      <a:rPr lang="en-US" b="0" i="1" smtClean="0">
                        <a:latin typeface="Cambria Math" panose="02040503050406030204" pitchFamily="18" charset="0"/>
                      </a:rPr>
                      <m:t>=100</m:t>
                    </m:r>
                  </m:oMath>
                </a14:m>
                <a:r>
                  <a:rPr lang="en-US" dirty="0"/>
                  <a:t>;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&lt;</m:t>
                    </m:r>
                    <m:r>
                      <a:rPr lang="en-US" i="1">
                        <a:latin typeface="Cambria Math" panose="02040503050406030204" pitchFamily="18" charset="0"/>
                      </a:rPr>
                      <m:t>𝑀𝑆𝐸</m:t>
                    </m:r>
                    <m:r>
                      <a:rPr lang="en-US" b="0" i="1" smtClean="0">
                        <a:latin typeface="Cambria Math" panose="02040503050406030204" pitchFamily="18" charset="0"/>
                      </a:rPr>
                      <m:t>&lt;∞</m:t>
                    </m:r>
                  </m:oMath>
                </a14:m>
                <a:r>
                  <a:rPr lang="en-US" dirty="0"/>
                  <a:t> otherwise.</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a:latin typeface="Cambria Math" panose="02040503050406030204" pitchFamily="18" charset="0"/>
                  </a:rPr>
                  <a:t>𝑀𝑆𝐸</a:t>
                </a:r>
                <a:r>
                  <a:rPr lang="en-US" b="0" i="0">
                    <a:latin typeface="Cambria Math" panose="02040503050406030204" pitchFamily="18" charset="0"/>
                  </a:rPr>
                  <a:t>=0</a:t>
                </a:r>
                <a:r>
                  <a:rPr lang="en-US" dirty="0"/>
                  <a:t> for </a:t>
                </a:r>
                <a:r>
                  <a:rPr lang="en-US" i="0">
                    <a:latin typeface="Cambria Math" panose="02040503050406030204" pitchFamily="18" charset="0"/>
                  </a:rPr>
                  <a:t>𝑦_𝑖</a:t>
                </a:r>
                <a:r>
                  <a:rPr lang="en-US" b="0" i="0">
                    <a:latin typeface="Cambria Math" panose="02040503050406030204" pitchFamily="18" charset="0"/>
                  </a:rPr>
                  <a:t>=</a:t>
                </a:r>
                <a:r>
                  <a:rPr lang="en-US" i="0">
                    <a:latin typeface="Cambria Math" panose="02040503050406030204" pitchFamily="18" charset="0"/>
                  </a:rPr>
                  <a:t>𝑦_𝑖^𝑝</a:t>
                </a:r>
                <a:r>
                  <a:rPr lang="en-US" b="0" i="0">
                    <a:latin typeface="Cambria Math" panose="02040503050406030204" pitchFamily="18" charset="0"/>
                  </a:rPr>
                  <a:t>=100</a:t>
                </a:r>
                <a:r>
                  <a:rPr lang="en-US" dirty="0"/>
                  <a:t>; </a:t>
                </a:r>
                <a:r>
                  <a:rPr lang="en-US" b="0" i="0">
                    <a:latin typeface="Cambria Math" panose="02040503050406030204" pitchFamily="18" charset="0"/>
                  </a:rPr>
                  <a:t>0&lt;</a:t>
                </a:r>
                <a:r>
                  <a:rPr lang="en-US" i="0">
                    <a:latin typeface="Cambria Math" panose="02040503050406030204" pitchFamily="18" charset="0"/>
                  </a:rPr>
                  <a:t>𝑀𝑆𝐸</a:t>
                </a:r>
                <a:r>
                  <a:rPr lang="en-US" b="0" i="0">
                    <a:latin typeface="Cambria Math" panose="02040503050406030204" pitchFamily="18" charset="0"/>
                  </a:rPr>
                  <a:t>&lt;∞</a:t>
                </a:r>
                <a:r>
                  <a:rPr lang="en-US" dirty="0"/>
                  <a:t> otherwise.</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10</a:t>
            </a:fld>
            <a:endParaRPr lang="en-US" altLang="zh-CN"/>
          </a:p>
        </p:txBody>
      </p:sp>
    </p:spTree>
    <p:extLst>
      <p:ext uri="{BB962C8B-B14F-4D97-AF65-F5344CB8AC3E}">
        <p14:creationId xmlns:p14="http://schemas.microsoft.com/office/powerpoint/2010/main" val="752910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12</a:t>
            </a:fld>
            <a:endParaRPr lang="en-US" altLang="zh-CN"/>
          </a:p>
        </p:txBody>
      </p:sp>
    </p:spTree>
    <p:extLst>
      <p:ext uri="{BB962C8B-B14F-4D97-AF65-F5344CB8AC3E}">
        <p14:creationId xmlns:p14="http://schemas.microsoft.com/office/powerpoint/2010/main" val="2887090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that act in complex 3D environments</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14</a:t>
            </a:fld>
            <a:endParaRPr lang="en-US" altLang="zh-CN"/>
          </a:p>
        </p:txBody>
      </p:sp>
    </p:spTree>
    <p:extLst>
      <p:ext uri="{BB962C8B-B14F-4D97-AF65-F5344CB8AC3E}">
        <p14:creationId xmlns:p14="http://schemas.microsoft.com/office/powerpoint/2010/main" val="804307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Surface albedo is defined as the ratio of </a:t>
            </a:r>
            <a:r>
              <a:rPr lang="en-US" sz="1200" b="0" i="0" u="none" strike="noStrike" kern="1200" dirty="0">
                <a:solidFill>
                  <a:schemeClr val="tx1"/>
                </a:solidFill>
                <a:effectLst/>
                <a:latin typeface="Arial" charset="0"/>
                <a:ea typeface="+mn-ea"/>
                <a:cs typeface="+mn-cs"/>
                <a:hlinkClick r:id="rId3" tooltip="Radiosity (radiometry)"/>
              </a:rPr>
              <a:t>radiosity</a:t>
            </a:r>
            <a:r>
              <a:rPr lang="en-US" sz="1200" b="0" i="0" kern="1200" dirty="0">
                <a:solidFill>
                  <a:schemeClr val="tx1"/>
                </a:solidFill>
                <a:effectLst/>
                <a:latin typeface="Arial" charset="0"/>
                <a:ea typeface="+mn-ea"/>
                <a:cs typeface="+mn-cs"/>
              </a:rPr>
              <a:t> to the </a:t>
            </a:r>
            <a:r>
              <a:rPr lang="en-US" sz="1200" b="0" i="0" u="none" strike="noStrike" kern="1200" dirty="0">
                <a:solidFill>
                  <a:schemeClr val="tx1"/>
                </a:solidFill>
                <a:effectLst/>
                <a:latin typeface="Arial" charset="0"/>
                <a:ea typeface="+mn-ea"/>
                <a:cs typeface="+mn-cs"/>
                <a:hlinkClick r:id="rId4" tooltip="Irradiance"/>
              </a:rPr>
              <a:t>irradiance</a:t>
            </a:r>
            <a:r>
              <a:rPr lang="en-US" sz="1200" b="0" i="0" kern="1200" dirty="0">
                <a:solidFill>
                  <a:schemeClr val="tx1"/>
                </a:solidFill>
                <a:effectLst/>
                <a:latin typeface="Arial" charset="0"/>
                <a:ea typeface="+mn-ea"/>
                <a:cs typeface="+mn-cs"/>
              </a:rPr>
              <a:t> (flux per unit area) received by a surface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16</a:t>
            </a:fld>
            <a:endParaRPr lang="en-US" altLang="zh-CN"/>
          </a:p>
        </p:txBody>
      </p:sp>
    </p:spTree>
    <p:extLst>
      <p:ext uri="{BB962C8B-B14F-4D97-AF65-F5344CB8AC3E}">
        <p14:creationId xmlns:p14="http://schemas.microsoft.com/office/powerpoint/2010/main" val="852686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17</a:t>
            </a:fld>
            <a:endParaRPr lang="en-US" altLang="zh-CN"/>
          </a:p>
        </p:txBody>
      </p:sp>
    </p:spTree>
    <p:extLst>
      <p:ext uri="{BB962C8B-B14F-4D97-AF65-F5344CB8AC3E}">
        <p14:creationId xmlns:p14="http://schemas.microsoft.com/office/powerpoint/2010/main" val="73692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21</a:t>
            </a:fld>
            <a:endParaRPr lang="en-US" altLang="zh-CN"/>
          </a:p>
        </p:txBody>
      </p:sp>
    </p:spTree>
    <p:extLst>
      <p:ext uri="{BB962C8B-B14F-4D97-AF65-F5344CB8AC3E}">
        <p14:creationId xmlns:p14="http://schemas.microsoft.com/office/powerpoint/2010/main" val="1955058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4MfWa2yZ0Jc"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youtube.com/watch?v=BrMDJqI6H5U"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Norm_(mathematic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00.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hyperlink" Target="https://www.youtube.com/watch?v=HZGCoVF3YvM&amp;t=14s" TargetMode="Externa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6.jpe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1.png"/><Relationship Id="rId4" Type="http://schemas.openxmlformats.org/officeDocument/2006/relationships/image" Target="../media/image80.png"/></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80.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400" dirty="0"/>
              <a:t>L7  Imitation Learning II</a:t>
            </a:r>
            <a:endParaRPr lang="en-US" sz="44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p:txBody>
          <a:bodyPr rtlCol="0">
            <a:normAutofit/>
          </a:bodyPr>
          <a:lstStyle/>
          <a:p>
            <a:r>
              <a:rPr lang="en-US" altLang="zh-CN" dirty="0"/>
              <a:t>Z. Gu 2020</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A8F6-1522-42F9-9338-B584598BCF1D}"/>
              </a:ext>
            </a:extLst>
          </p:cNvPr>
          <p:cNvSpPr>
            <a:spLocks noGrp="1"/>
          </p:cNvSpPr>
          <p:nvPr>
            <p:ph type="title"/>
          </p:nvPr>
        </p:nvSpPr>
        <p:spPr/>
        <p:txBody>
          <a:bodyPr/>
          <a:lstStyle/>
          <a:p>
            <a:r>
              <a:rPr lang="en-US" sz="3600" dirty="0"/>
              <a:t>Regression: MSE/L2 Loss</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7FF05B-FC5E-4F40-BE91-98593E759A57}"/>
                  </a:ext>
                </a:extLst>
              </p:cNvPr>
              <p:cNvSpPr>
                <a:spLocks noGrp="1"/>
              </p:cNvSpPr>
              <p:nvPr>
                <p:ph idx="1"/>
              </p:nvPr>
            </p:nvSpPr>
            <p:spPr>
              <a:xfrm>
                <a:off x="457200" y="1066800"/>
                <a:ext cx="8229600" cy="2514600"/>
              </a:xfrm>
            </p:spPr>
            <p:txBody>
              <a:bodyPr>
                <a:normAutofit fontScale="55000" lnSpcReduction="20000"/>
              </a:bodyPr>
              <a:lstStyle/>
              <a:p>
                <a:r>
                  <a:rPr lang="en-US" dirty="0"/>
                  <a:t>MSE, or L2 Loss, is average squared distance between true target values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and predicted values </a:t>
                </a:r>
                <a14:m>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b="0" i="1" smtClean="0">
                            <a:latin typeface="Cambria Math" panose="02040503050406030204" pitchFamily="18" charset="0"/>
                          </a:rPr>
                          <m:t>𝑝</m:t>
                        </m:r>
                      </m:sup>
                    </m:sSubSup>
                  </m:oMath>
                </a14:m>
                <a:r>
                  <a:rPr lang="en-US" dirty="0"/>
                  <a:t>: </a:t>
                </a:r>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𝑀𝑆𝐸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𝑖</m:t>
                                    </m:r>
                                  </m:sub>
                                  <m:sup>
                                    <m:r>
                                      <a:rPr lang="en-US" b="0" i="1" smtClean="0">
                                        <a:latin typeface="Cambria Math" panose="02040503050406030204" pitchFamily="18" charset="0"/>
                                      </a:rPr>
                                      <m:t>𝑝</m:t>
                                    </m:r>
                                  </m:sup>
                                </m:sSubSup>
                              </m:e>
                            </m:d>
                          </m:e>
                          <m:sup>
                            <m:r>
                              <a:rPr lang="en-US" b="0" i="1" smtClean="0">
                                <a:latin typeface="Cambria Math" panose="02040503050406030204" pitchFamily="18" charset="0"/>
                              </a:rPr>
                              <m:t>2</m:t>
                            </m:r>
                          </m:sup>
                        </m:sSup>
                      </m:e>
                    </m:nary>
                  </m:oMath>
                </a14:m>
                <a:endParaRPr lang="en-US" dirty="0"/>
              </a:p>
              <a:p>
                <a:pPr lvl="1"/>
                <a14:m>
                  <m:oMath xmlns:m="http://schemas.openxmlformats.org/officeDocument/2006/math">
                    <m:r>
                      <a:rPr lang="en-US" b="0" i="1" smtClean="0">
                        <a:latin typeface="Cambria Math" panose="02040503050406030204" pitchFamily="18" charset="0"/>
                      </a:rPr>
                      <m:t>𝑅</m:t>
                    </m:r>
                    <m:r>
                      <a:rPr lang="en-US" i="1">
                        <a:latin typeface="Cambria Math" panose="02040503050406030204" pitchFamily="18" charset="0"/>
                      </a:rPr>
                      <m:t>𝑀𝑆𝐸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ad>
                      <m:radPr>
                        <m:degHide m:val="on"/>
                        <m:ctrlPr>
                          <a:rPr lang="en-US" b="0" i="1" smtClean="0">
                            <a:latin typeface="Cambria Math" panose="02040503050406030204" pitchFamily="18" charset="0"/>
                          </a:rPr>
                        </m:ctrlPr>
                      </m:radPr>
                      <m:deg/>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𝑝</m:t>
                                        </m:r>
                                      </m:sup>
                                    </m:sSubSup>
                                  </m:e>
                                </m:d>
                              </m:e>
                              <m:sup>
                                <m:r>
                                  <a:rPr lang="en-US" i="1">
                                    <a:latin typeface="Cambria Math" panose="02040503050406030204" pitchFamily="18" charset="0"/>
                                  </a:rPr>
                                  <m:t>2</m:t>
                                </m:r>
                              </m:sup>
                            </m:sSup>
                          </m:e>
                        </m:nary>
                      </m:e>
                    </m:rad>
                  </m:oMath>
                </a14:m>
                <a:r>
                  <a:rPr lang="en-US" dirty="0"/>
                  <a:t> is also common</a:t>
                </a:r>
              </a:p>
              <a:p>
                <a:r>
                  <a:rPr lang="en-US" dirty="0"/>
                  <a:t>Plot of MSE Loss (Y-axis) vs. Predictions (X-axis)</a:t>
                </a:r>
              </a:p>
              <a:p>
                <a:pPr lvl="1"/>
                <a:r>
                  <a:rPr lang="en-US" dirty="0"/>
                  <a:t>We make </a:t>
                </a:r>
                <a14:m>
                  <m:oMath xmlns:m="http://schemas.openxmlformats.org/officeDocument/2006/math">
                    <m:r>
                      <a:rPr lang="en-US" b="0" i="1" smtClean="0">
                        <a:latin typeface="Cambria Math" panose="02040503050406030204" pitchFamily="18" charset="0"/>
                      </a:rPr>
                      <m:t>𝑛</m:t>
                    </m:r>
                  </m:oMath>
                </a14:m>
                <a:r>
                  <a:rPr lang="en-US" dirty="0"/>
                  <a:t> predictions. Each time the predicted value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𝑝</m:t>
                        </m:r>
                      </m:sup>
                    </m:sSubSup>
                    <m:r>
                      <a:rPr lang="en-US" b="0" i="1" smtClean="0">
                        <a:latin typeface="Cambria Math" panose="02040503050406030204" pitchFamily="18" charset="0"/>
                      </a:rPr>
                      <m:t>∈[−10000,10000]</m:t>
                    </m:r>
                  </m:oMath>
                </a14:m>
                <a:r>
                  <a:rPr lang="en-US" dirty="0"/>
                  <a:t>. Suppose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𝑖</m:t>
                    </m:r>
                  </m:oMath>
                </a14:m>
                <a:r>
                  <a:rPr lang="en-US" dirty="0"/>
                  <a:t>,</a:t>
                </a:r>
                <a14:m>
                  <m:oMath xmlns:m="http://schemas.openxmlformats.org/officeDocument/2006/math">
                    <m:sSub>
                      <m:sSubPr>
                        <m:ctrlPr>
                          <a:rPr lang="en-US" b="0" i="1" dirty="0"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i="1">
                        <a:latin typeface="Cambria Math" panose="02040503050406030204" pitchFamily="18" charset="0"/>
                      </a:rPr>
                      <m:t>=100</m:t>
                    </m:r>
                  </m:oMath>
                </a14:m>
                <a:r>
                  <a:rPr lang="en-US" dirty="0"/>
                  <a:t>.</a:t>
                </a:r>
              </a:p>
              <a:p>
                <a:pPr lvl="1"/>
                <a:r>
                  <a:rPr lang="en-US" dirty="0"/>
                  <a:t>The MSE loss (Y-axis) reaches its minimum value </a:t>
                </a:r>
                <a14:m>
                  <m:oMath xmlns:m="http://schemas.openxmlformats.org/officeDocument/2006/math">
                    <m:r>
                      <a:rPr lang="en-US" i="1">
                        <a:latin typeface="Cambria Math" panose="02040503050406030204" pitchFamily="18" charset="0"/>
                      </a:rPr>
                      <m:t>𝑀𝑆𝐸</m:t>
                    </m:r>
                    <m:r>
                      <a:rPr lang="en-US" i="1">
                        <a:latin typeface="Cambria Math" panose="02040503050406030204" pitchFamily="18" charset="0"/>
                      </a:rPr>
                      <m:t>=0</m:t>
                    </m:r>
                  </m:oMath>
                </a14:m>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𝑝</m:t>
                        </m:r>
                      </m:sup>
                    </m:sSubSup>
                    <m:r>
                      <a:rPr lang="en-US" i="1">
                        <a:latin typeface="Cambria Math" panose="02040503050406030204" pitchFamily="18" charset="0"/>
                      </a:rPr>
                      <m:t>=100</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B37FF05B-FC5E-4F40-BE91-98593E759A57}"/>
                  </a:ext>
                </a:extLst>
              </p:cNvPr>
              <p:cNvSpPr>
                <a:spLocks noGrp="1" noRot="1" noChangeAspect="1" noMove="1" noResize="1" noEditPoints="1" noAdjustHandles="1" noChangeArrowheads="1" noChangeShapeType="1" noTextEdit="1"/>
              </p:cNvSpPr>
              <p:nvPr>
                <p:ph idx="1"/>
              </p:nvPr>
            </p:nvSpPr>
            <p:spPr>
              <a:xfrm>
                <a:off x="457200" y="1066800"/>
                <a:ext cx="8229600" cy="2514600"/>
              </a:xfrm>
              <a:blipFill>
                <a:blip r:embed="rId3"/>
                <a:stretch>
                  <a:fillRect l="-444" t="-3390"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C97CD71-AAB9-49AA-8D35-A69F0207A270}"/>
              </a:ext>
            </a:extLst>
          </p:cNvPr>
          <p:cNvSpPr>
            <a:spLocks noGrp="1"/>
          </p:cNvSpPr>
          <p:nvPr>
            <p:ph type="sldNum" sz="quarter" idx="12"/>
          </p:nvPr>
        </p:nvSpPr>
        <p:spPr/>
        <p:txBody>
          <a:bodyPr/>
          <a:lstStyle/>
          <a:p>
            <a:pPr>
              <a:defRPr/>
            </a:pPr>
            <a:fld id="{F57F456A-00AF-44E6-8D70-638C0D0130FF}" type="slidenum">
              <a:rPr lang="en-US" altLang="zh-CN" smtClean="0"/>
              <a:pPr>
                <a:defRPr/>
              </a:pPr>
              <a:t>10</a:t>
            </a:fld>
            <a:endParaRPr lang="en-US" altLang="zh-CN"/>
          </a:p>
        </p:txBody>
      </p:sp>
      <p:pic>
        <p:nvPicPr>
          <p:cNvPr id="2052" name="Picture 4">
            <a:extLst>
              <a:ext uri="{FF2B5EF4-FFF2-40B4-BE49-F238E27FC236}">
                <a16:creationId xmlns:a16="http://schemas.microsoft.com/office/drawing/2014/main" id="{CE30C1C5-21C0-4E4C-A46C-4D73796F5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3414839"/>
            <a:ext cx="54864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468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DA715-9343-4A2E-9158-4F138AD874DE}"/>
              </a:ext>
            </a:extLst>
          </p:cNvPr>
          <p:cNvSpPr>
            <a:spLocks noGrp="1"/>
          </p:cNvSpPr>
          <p:nvPr>
            <p:ph type="title"/>
          </p:nvPr>
        </p:nvSpPr>
        <p:spPr/>
        <p:txBody>
          <a:bodyPr/>
          <a:lstStyle/>
          <a:p>
            <a:r>
              <a:rPr lang="en-US" dirty="0"/>
              <a:t>Regression: MAE/L1 Loss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2F4B87-E516-4654-9276-1C8A4A322485}"/>
                  </a:ext>
                </a:extLst>
              </p:cNvPr>
              <p:cNvSpPr>
                <a:spLocks noGrp="1"/>
              </p:cNvSpPr>
              <p:nvPr>
                <p:ph idx="1"/>
              </p:nvPr>
            </p:nvSpPr>
            <p:spPr>
              <a:xfrm>
                <a:off x="457200" y="1143000"/>
                <a:ext cx="8229600" cy="2216553"/>
              </a:xfrm>
            </p:spPr>
            <p:txBody>
              <a:bodyPr>
                <a:normAutofit fontScale="70000" lnSpcReduction="20000"/>
              </a:bodyPr>
              <a:lstStyle/>
              <a:p>
                <a:r>
                  <a:rPr lang="en-US" dirty="0"/>
                  <a:t>MAE, or L1 Loss, is average absolute distance between true target values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dirty="0"/>
                  <a:t> and predicted values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𝑝</m:t>
                        </m:r>
                      </m:sup>
                    </m:sSubSup>
                  </m:oMath>
                </a14:m>
                <a:r>
                  <a:rPr lang="en-US" dirty="0"/>
                  <a:t>: </a:t>
                </a:r>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𝑀</m:t>
                    </m:r>
                    <m:r>
                      <a:rPr lang="en-US" b="0" i="1" smtClean="0">
                        <a:latin typeface="Cambria Math" panose="02040503050406030204" pitchFamily="18" charset="0"/>
                      </a:rPr>
                      <m:t>𝐴</m:t>
                    </m:r>
                    <m:r>
                      <a:rPr lang="en-US" i="1">
                        <a:latin typeface="Cambria Math" panose="02040503050406030204" pitchFamily="18" charset="0"/>
                      </a:rPr>
                      <m:t>𝐸</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𝑝</m:t>
                                </m:r>
                              </m:sup>
                            </m:sSubSup>
                          </m:e>
                        </m:d>
                      </m:e>
                    </m:nary>
                  </m:oMath>
                </a14:m>
                <a:endParaRPr lang="en-US" dirty="0"/>
              </a:p>
              <a:p>
                <a:r>
                  <a:rPr lang="en-US" dirty="0"/>
                  <a:t>Plot of MAE Loss (Y-axis) vs. Predictions (X-axis)</a:t>
                </a:r>
              </a:p>
              <a:p>
                <a:pPr lvl="1"/>
                <a:r>
                  <a:rPr lang="en-US" dirty="0"/>
                  <a:t>The MAE loss (Y-axis) reaches its minimum value </a:t>
                </a:r>
                <a14:m>
                  <m:oMath xmlns:m="http://schemas.openxmlformats.org/officeDocument/2006/math">
                    <m:r>
                      <a:rPr lang="en-US" i="1">
                        <a:latin typeface="Cambria Math" panose="02040503050406030204" pitchFamily="18" charset="0"/>
                      </a:rPr>
                      <m:t>𝑀</m:t>
                    </m:r>
                    <m:r>
                      <a:rPr lang="en-US" b="0" i="1" smtClean="0">
                        <a:latin typeface="Cambria Math" panose="02040503050406030204" pitchFamily="18" charset="0"/>
                      </a:rPr>
                      <m:t>𝐴</m:t>
                    </m:r>
                    <m:r>
                      <a:rPr lang="en-US" i="1">
                        <a:latin typeface="Cambria Math" panose="02040503050406030204" pitchFamily="18" charset="0"/>
                      </a:rPr>
                      <m:t>𝐸</m:t>
                    </m:r>
                    <m:r>
                      <a:rPr lang="en-US" i="1">
                        <a:latin typeface="Cambria Math" panose="02040503050406030204" pitchFamily="18" charset="0"/>
                      </a:rPr>
                      <m:t>=0</m:t>
                    </m:r>
                  </m:oMath>
                </a14:m>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𝑝</m:t>
                        </m:r>
                      </m:sup>
                    </m:sSubSup>
                    <m:r>
                      <a:rPr lang="en-US" i="1">
                        <a:latin typeface="Cambria Math" panose="02040503050406030204" pitchFamily="18" charset="0"/>
                      </a:rPr>
                      <m:t>=100</m:t>
                    </m:r>
                  </m:oMath>
                </a14:m>
                <a:r>
                  <a:rPr lang="en-US" dirty="0"/>
                  <a:t>.</a:t>
                </a:r>
                <a:endParaRPr lang="en-SE" dirty="0"/>
              </a:p>
              <a:p>
                <a:endParaRPr lang="en-SE" dirty="0"/>
              </a:p>
            </p:txBody>
          </p:sp>
        </mc:Choice>
        <mc:Fallback xmlns="">
          <p:sp>
            <p:nvSpPr>
              <p:cNvPr id="3" name="Content Placeholder 2">
                <a:extLst>
                  <a:ext uri="{FF2B5EF4-FFF2-40B4-BE49-F238E27FC236}">
                    <a16:creationId xmlns:a16="http://schemas.microsoft.com/office/drawing/2014/main" id="{822F4B87-E516-4654-9276-1C8A4A322485}"/>
                  </a:ext>
                </a:extLst>
              </p:cNvPr>
              <p:cNvSpPr>
                <a:spLocks noGrp="1" noRot="1" noChangeAspect="1" noMove="1" noResize="1" noEditPoints="1" noAdjustHandles="1" noChangeArrowheads="1" noChangeShapeType="1" noTextEdit="1"/>
              </p:cNvSpPr>
              <p:nvPr>
                <p:ph idx="1"/>
              </p:nvPr>
            </p:nvSpPr>
            <p:spPr>
              <a:xfrm>
                <a:off x="457200" y="1143000"/>
                <a:ext cx="8229600" cy="2216553"/>
              </a:xfrm>
              <a:blipFill>
                <a:blip r:embed="rId2"/>
                <a:stretch>
                  <a:fillRect l="-815" t="-468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ABCFF76-FB22-4B94-88E2-B7625BBDF97F}"/>
              </a:ext>
            </a:extLst>
          </p:cNvPr>
          <p:cNvSpPr>
            <a:spLocks noGrp="1"/>
          </p:cNvSpPr>
          <p:nvPr>
            <p:ph type="sldNum" sz="quarter" idx="12"/>
          </p:nvPr>
        </p:nvSpPr>
        <p:spPr/>
        <p:txBody>
          <a:bodyPr/>
          <a:lstStyle/>
          <a:p>
            <a:pPr>
              <a:defRPr/>
            </a:pPr>
            <a:fld id="{F57F456A-00AF-44E6-8D70-638C0D0130FF}" type="slidenum">
              <a:rPr lang="en-US" altLang="zh-CN" smtClean="0"/>
              <a:pPr>
                <a:defRPr/>
              </a:pPr>
              <a:t>11</a:t>
            </a:fld>
            <a:endParaRPr lang="en-US" altLang="zh-CN"/>
          </a:p>
        </p:txBody>
      </p:sp>
      <p:pic>
        <p:nvPicPr>
          <p:cNvPr id="3074" name="Picture 2">
            <a:extLst>
              <a:ext uri="{FF2B5EF4-FFF2-40B4-BE49-F238E27FC236}">
                <a16:creationId xmlns:a16="http://schemas.microsoft.com/office/drawing/2014/main" id="{907E8BF6-8AB6-4C22-9547-7CF558853D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359553"/>
            <a:ext cx="54864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994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1B56F-AF79-46C0-B0A5-B53CAE2785DF}"/>
              </a:ext>
            </a:extLst>
          </p:cNvPr>
          <p:cNvSpPr>
            <a:spLocks noGrp="1"/>
          </p:cNvSpPr>
          <p:nvPr>
            <p:ph type="title"/>
          </p:nvPr>
        </p:nvSpPr>
        <p:spPr/>
        <p:txBody>
          <a:bodyPr/>
          <a:lstStyle/>
          <a:p>
            <a:r>
              <a:rPr lang="en-US" dirty="0"/>
              <a:t>L1 vs. L2 Loss</a:t>
            </a:r>
            <a:endParaRPr lang="en-SE" dirty="0"/>
          </a:p>
        </p:txBody>
      </p:sp>
      <p:sp>
        <p:nvSpPr>
          <p:cNvPr id="3" name="Content Placeholder 2">
            <a:extLst>
              <a:ext uri="{FF2B5EF4-FFF2-40B4-BE49-F238E27FC236}">
                <a16:creationId xmlns:a16="http://schemas.microsoft.com/office/drawing/2014/main" id="{56DD34EB-9396-457C-AC70-9EF25885CE37}"/>
              </a:ext>
            </a:extLst>
          </p:cNvPr>
          <p:cNvSpPr>
            <a:spLocks noGrp="1"/>
          </p:cNvSpPr>
          <p:nvPr>
            <p:ph idx="1"/>
          </p:nvPr>
        </p:nvSpPr>
        <p:spPr>
          <a:xfrm>
            <a:off x="457200" y="1295400"/>
            <a:ext cx="8229600" cy="2498725"/>
          </a:xfrm>
        </p:spPr>
        <p:txBody>
          <a:bodyPr>
            <a:normAutofit fontScale="85000" lnSpcReduction="20000"/>
          </a:bodyPr>
          <a:lstStyle/>
          <a:p>
            <a:r>
              <a:rPr lang="en-US" dirty="0"/>
              <a:t>L1 loss is more robust to outliers, but its derivatives are not continuous, making it inefficient to find the solution. L2 loss is sensitive to outliers, but gives a more stable and closed form solution  (by setting its derivative to 0.)</a:t>
            </a:r>
            <a:endParaRPr lang="en-SE" dirty="0"/>
          </a:p>
          <a:p>
            <a:pPr lvl="1"/>
            <a:r>
              <a:rPr lang="en-US" dirty="0"/>
              <a:t>Left: Errors are close to each other </a:t>
            </a:r>
          </a:p>
          <a:p>
            <a:pPr lvl="1"/>
            <a:r>
              <a:rPr lang="en-US" dirty="0"/>
              <a:t>Right: One outlier has huge error compared to others</a:t>
            </a:r>
            <a:endParaRPr lang="en-SE" dirty="0"/>
          </a:p>
        </p:txBody>
      </p:sp>
      <p:sp>
        <p:nvSpPr>
          <p:cNvPr id="4" name="Slide Number Placeholder 3">
            <a:extLst>
              <a:ext uri="{FF2B5EF4-FFF2-40B4-BE49-F238E27FC236}">
                <a16:creationId xmlns:a16="http://schemas.microsoft.com/office/drawing/2014/main" id="{112A5647-03A5-46D9-8B71-880DEE2FD1F8}"/>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a:p>
        </p:txBody>
      </p:sp>
      <p:pic>
        <p:nvPicPr>
          <p:cNvPr id="4098" name="Picture 2">
            <a:extLst>
              <a:ext uri="{FF2B5EF4-FFF2-40B4-BE49-F238E27FC236}">
                <a16:creationId xmlns:a16="http://schemas.microsoft.com/office/drawing/2014/main" id="{3FE15582-86E4-4D59-8C7F-2DC34ED1C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953" y="3878910"/>
            <a:ext cx="8806094"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859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BA34-6DF1-4D19-BD5E-6BD8C17B721B}"/>
              </a:ext>
            </a:extLst>
          </p:cNvPr>
          <p:cNvSpPr>
            <a:spLocks noGrp="1"/>
          </p:cNvSpPr>
          <p:nvPr>
            <p:ph type="title"/>
          </p:nvPr>
        </p:nvSpPr>
        <p:spPr/>
        <p:txBody>
          <a:bodyPr/>
          <a:lstStyle/>
          <a:p>
            <a:r>
              <a:rPr lang="en-US" dirty="0">
                <a:solidFill>
                  <a:srgbClr val="C00000"/>
                </a:solidFill>
              </a:rPr>
              <a:t>[Zhou 2019]</a:t>
            </a:r>
            <a:endParaRPr lang="en-SE" dirty="0">
              <a:solidFill>
                <a:srgbClr val="C00000"/>
              </a:solidFill>
            </a:endParaRPr>
          </a:p>
        </p:txBody>
      </p:sp>
      <p:sp>
        <p:nvSpPr>
          <p:cNvPr id="3" name="Content Placeholder 2">
            <a:extLst>
              <a:ext uri="{FF2B5EF4-FFF2-40B4-BE49-F238E27FC236}">
                <a16:creationId xmlns:a16="http://schemas.microsoft.com/office/drawing/2014/main" id="{AF45AA08-BD03-419E-AC54-D123955E01E1}"/>
              </a:ext>
            </a:extLst>
          </p:cNvPr>
          <p:cNvSpPr>
            <a:spLocks noGrp="1"/>
          </p:cNvSpPr>
          <p:nvPr>
            <p:ph idx="1"/>
          </p:nvPr>
        </p:nvSpPr>
        <p:spPr/>
        <p:txBody>
          <a:bodyPr/>
          <a:lstStyle/>
          <a:p>
            <a:r>
              <a:rPr lang="en-US" dirty="0"/>
              <a:t>Zhou, Brady, Philipp </a:t>
            </a:r>
            <a:r>
              <a:rPr lang="en-US" dirty="0" err="1"/>
              <a:t>Krähenbühl</a:t>
            </a:r>
            <a:r>
              <a:rPr lang="en-US" dirty="0"/>
              <a:t>, and </a:t>
            </a:r>
            <a:r>
              <a:rPr lang="en-US" dirty="0" err="1"/>
              <a:t>Vladlen</a:t>
            </a:r>
            <a:r>
              <a:rPr lang="en-US" dirty="0"/>
              <a:t> </a:t>
            </a:r>
            <a:r>
              <a:rPr lang="en-US" dirty="0" err="1"/>
              <a:t>Koltun</a:t>
            </a:r>
            <a:r>
              <a:rPr lang="en-US" dirty="0"/>
              <a:t>. "Does computer vision matter for action?." </a:t>
            </a:r>
            <a:r>
              <a:rPr lang="en-US" i="1" dirty="0" err="1"/>
              <a:t>arXiv</a:t>
            </a:r>
            <a:r>
              <a:rPr lang="en-US" i="1" dirty="0"/>
              <a:t> preprint arXiv:1905.12887</a:t>
            </a:r>
            <a:r>
              <a:rPr lang="en-US" dirty="0"/>
              <a:t> (2019). (Intel Labs, UT Austin)</a:t>
            </a:r>
            <a:endParaRPr lang="en-SE" dirty="0"/>
          </a:p>
        </p:txBody>
      </p:sp>
      <p:sp>
        <p:nvSpPr>
          <p:cNvPr id="4" name="Slide Number Placeholder 3">
            <a:extLst>
              <a:ext uri="{FF2B5EF4-FFF2-40B4-BE49-F238E27FC236}">
                <a16:creationId xmlns:a16="http://schemas.microsoft.com/office/drawing/2014/main" id="{576A2ECC-D58A-4488-B5BC-789582F7072F}"/>
              </a:ext>
            </a:extLst>
          </p:cNvPr>
          <p:cNvSpPr>
            <a:spLocks noGrp="1"/>
          </p:cNvSpPr>
          <p:nvPr>
            <p:ph type="sldNum" sz="quarter" idx="12"/>
          </p:nvPr>
        </p:nvSpPr>
        <p:spPr/>
        <p:txBody>
          <a:bodyPr/>
          <a:lstStyle/>
          <a:p>
            <a:pPr>
              <a:defRPr/>
            </a:pPr>
            <a:fld id="{F57F456A-00AF-44E6-8D70-638C0D0130FF}" type="slidenum">
              <a:rPr lang="en-US" altLang="zh-CN" smtClean="0"/>
              <a:pPr>
                <a:defRPr/>
              </a:pPr>
              <a:t>13</a:t>
            </a:fld>
            <a:endParaRPr lang="en-US" altLang="zh-CN"/>
          </a:p>
        </p:txBody>
      </p:sp>
    </p:spTree>
    <p:extLst>
      <p:ext uri="{BB962C8B-B14F-4D97-AF65-F5344CB8AC3E}">
        <p14:creationId xmlns:p14="http://schemas.microsoft.com/office/powerpoint/2010/main" val="1757949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5B11-7610-4058-831C-85B01644B803}"/>
              </a:ext>
            </a:extLst>
          </p:cNvPr>
          <p:cNvSpPr>
            <a:spLocks noGrp="1"/>
          </p:cNvSpPr>
          <p:nvPr>
            <p:ph type="title"/>
          </p:nvPr>
        </p:nvSpPr>
        <p:spPr/>
        <p:txBody>
          <a:bodyPr/>
          <a:lstStyle/>
          <a:p>
            <a:r>
              <a:rPr lang="en-US" dirty="0"/>
              <a:t>Computer Vision vs. End-to-End</a:t>
            </a:r>
            <a:endParaRPr lang="en-SE" dirty="0"/>
          </a:p>
        </p:txBody>
      </p:sp>
      <p:sp>
        <p:nvSpPr>
          <p:cNvPr id="3" name="Content Placeholder 2">
            <a:extLst>
              <a:ext uri="{FF2B5EF4-FFF2-40B4-BE49-F238E27FC236}">
                <a16:creationId xmlns:a16="http://schemas.microsoft.com/office/drawing/2014/main" id="{D8243229-741E-45D9-8C91-4715489FE9AF}"/>
              </a:ext>
            </a:extLst>
          </p:cNvPr>
          <p:cNvSpPr>
            <a:spLocks noGrp="1"/>
          </p:cNvSpPr>
          <p:nvPr>
            <p:ph idx="1"/>
          </p:nvPr>
        </p:nvSpPr>
        <p:spPr>
          <a:xfrm>
            <a:off x="457200" y="1295399"/>
            <a:ext cx="8229600" cy="5234635"/>
          </a:xfrm>
        </p:spPr>
        <p:txBody>
          <a:bodyPr>
            <a:normAutofit fontScale="62500" lnSpcReduction="20000"/>
          </a:bodyPr>
          <a:lstStyle/>
          <a:p>
            <a:r>
              <a:rPr lang="en-US" dirty="0"/>
              <a:t>Computer vision tasks as perception module</a:t>
            </a:r>
          </a:p>
          <a:p>
            <a:pPr lvl="1"/>
            <a:r>
              <a:rPr lang="en-US" dirty="0"/>
              <a:t>Object recognition, depth estimation, optical flow, semantic segmentation…</a:t>
            </a:r>
          </a:p>
          <a:p>
            <a:pPr lvl="1"/>
            <a:r>
              <a:rPr lang="en-US" dirty="0"/>
              <a:t>e.g., train a model (CNN or others) with a large dataset to classify Stop Signs from images.</a:t>
            </a:r>
          </a:p>
          <a:p>
            <a:r>
              <a:rPr lang="en-US" dirty="0"/>
              <a:t>End-to-end approach</a:t>
            </a:r>
          </a:p>
          <a:p>
            <a:pPr lvl="1"/>
            <a:r>
              <a:rPr lang="en-US" dirty="0"/>
              <a:t>Map input images (raw pixels) directly to action, bypassing explicit computer vision tasks. Perceptual capabilities will arise as needed, as a result of training for the specific task. </a:t>
            </a:r>
          </a:p>
          <a:p>
            <a:pPr lvl="1"/>
            <a:r>
              <a:rPr lang="en-US" dirty="0"/>
              <a:t>e.g., if the training dataset is highway driving, then E2E model will never learn features of Stop Signs; </a:t>
            </a:r>
          </a:p>
          <a:p>
            <a:pPr lvl="1"/>
            <a:r>
              <a:rPr lang="en-US" dirty="0"/>
              <a:t>If the training dataset is urbane driving, then E2E model may learn features of Stop Signs implicitly in the intermediate layers of a CNN, during the process of learning the mapping from “Stop Sign” input images to “braking” action.  But there is no explicit classification layer that outputs the label “</a:t>
            </a:r>
            <a:r>
              <a:rPr lang="en-US" dirty="0" err="1"/>
              <a:t>StopSign</a:t>
            </a:r>
            <a:r>
              <a:rPr lang="en-US" dirty="0"/>
              <a:t>”.</a:t>
            </a:r>
          </a:p>
          <a:p>
            <a:r>
              <a:rPr lang="en-US" dirty="0"/>
              <a:t>We report controlled experiments that assess whether specific vision capabilities are useful in mobile sensorimotor systems.</a:t>
            </a:r>
          </a:p>
          <a:p>
            <a:r>
              <a:rPr lang="en-US" dirty="0"/>
              <a:t>Does Computer Vision Matter for Action?</a:t>
            </a:r>
          </a:p>
          <a:p>
            <a:pPr lvl="1"/>
            <a:r>
              <a:rPr lang="en-US" dirty="0">
                <a:hlinkClick r:id="rId3"/>
              </a:rPr>
              <a:t>https://www.youtube.com/watch?v=4MfWa2yZ0Jc</a:t>
            </a:r>
            <a:endParaRPr lang="en-US" dirty="0"/>
          </a:p>
          <a:p>
            <a:endParaRPr lang="en-SE" dirty="0"/>
          </a:p>
        </p:txBody>
      </p:sp>
      <p:sp>
        <p:nvSpPr>
          <p:cNvPr id="4" name="Slide Number Placeholder 3">
            <a:extLst>
              <a:ext uri="{FF2B5EF4-FFF2-40B4-BE49-F238E27FC236}">
                <a16:creationId xmlns:a16="http://schemas.microsoft.com/office/drawing/2014/main" id="{1FCF9448-B3BC-44A2-9823-46B4F099CA1A}"/>
              </a:ext>
            </a:extLst>
          </p:cNvPr>
          <p:cNvSpPr>
            <a:spLocks noGrp="1"/>
          </p:cNvSpPr>
          <p:nvPr>
            <p:ph type="sldNum" sz="quarter" idx="12"/>
          </p:nvPr>
        </p:nvSpPr>
        <p:spPr/>
        <p:txBody>
          <a:bodyPr/>
          <a:lstStyle/>
          <a:p>
            <a:pPr>
              <a:defRPr/>
            </a:pPr>
            <a:fld id="{F57F456A-00AF-44E6-8D70-638C0D0130FF}" type="slidenum">
              <a:rPr lang="en-US" altLang="zh-CN" smtClean="0"/>
              <a:pPr>
                <a:defRPr/>
              </a:pPr>
              <a:t>14</a:t>
            </a:fld>
            <a:endParaRPr lang="en-US" altLang="zh-CN"/>
          </a:p>
        </p:txBody>
      </p:sp>
    </p:spTree>
    <p:extLst>
      <p:ext uri="{BB962C8B-B14F-4D97-AF65-F5344CB8AC3E}">
        <p14:creationId xmlns:p14="http://schemas.microsoft.com/office/powerpoint/2010/main" val="3056422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072FB-FBD5-4B0A-B5B5-29608390BD6B}"/>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C8AB373-58CE-4BBC-BCB8-EF6103B3BD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8A02FD6-EBF0-46E6-ADF6-8BD5AA50356E}"/>
              </a:ext>
            </a:extLst>
          </p:cNvPr>
          <p:cNvSpPr>
            <a:spLocks noGrp="1"/>
          </p:cNvSpPr>
          <p:nvPr>
            <p:ph type="sldNum" sz="quarter" idx="12"/>
          </p:nvPr>
        </p:nvSpPr>
        <p:spPr/>
        <p:txBody>
          <a:bodyPr/>
          <a:lstStyle/>
          <a:p>
            <a:pPr>
              <a:defRPr/>
            </a:pPr>
            <a:fld id="{F57F456A-00AF-44E6-8D70-638C0D0130FF}" type="slidenum">
              <a:rPr lang="en-US" altLang="zh-CN" smtClean="0"/>
              <a:pPr>
                <a:defRPr/>
              </a:pPr>
              <a:t>15</a:t>
            </a:fld>
            <a:endParaRPr lang="en-US" altLang="zh-CN"/>
          </a:p>
        </p:txBody>
      </p:sp>
      <p:pic>
        <p:nvPicPr>
          <p:cNvPr id="5" name="Picture 4">
            <a:extLst>
              <a:ext uri="{FF2B5EF4-FFF2-40B4-BE49-F238E27FC236}">
                <a16:creationId xmlns:a16="http://schemas.microsoft.com/office/drawing/2014/main" id="{CCE55142-2135-4E31-8657-D1E6047D9B93}"/>
              </a:ext>
            </a:extLst>
          </p:cNvPr>
          <p:cNvPicPr>
            <a:picLocks noChangeAspect="1"/>
          </p:cNvPicPr>
          <p:nvPr/>
        </p:nvPicPr>
        <p:blipFill>
          <a:blip r:embed="rId2"/>
          <a:stretch>
            <a:fillRect/>
          </a:stretch>
        </p:blipFill>
        <p:spPr>
          <a:xfrm>
            <a:off x="821063" y="0"/>
            <a:ext cx="7501873" cy="6858000"/>
          </a:xfrm>
          <a:prstGeom prst="rect">
            <a:avLst/>
          </a:prstGeom>
        </p:spPr>
      </p:pic>
    </p:spTree>
    <p:extLst>
      <p:ext uri="{BB962C8B-B14F-4D97-AF65-F5344CB8AC3E}">
        <p14:creationId xmlns:p14="http://schemas.microsoft.com/office/powerpoint/2010/main" val="255823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65C2-B233-4628-B86B-E965CEF22DFC}"/>
              </a:ext>
            </a:extLst>
          </p:cNvPr>
          <p:cNvSpPr>
            <a:spLocks noGrp="1"/>
          </p:cNvSpPr>
          <p:nvPr>
            <p:ph type="title"/>
          </p:nvPr>
        </p:nvSpPr>
        <p:spPr/>
        <p:txBody>
          <a:bodyPr/>
          <a:lstStyle/>
          <a:p>
            <a:r>
              <a:rPr lang="en-US" dirty="0"/>
              <a:t>Performance Evaluation Results</a:t>
            </a:r>
            <a:endParaRPr lang="en-SE" dirty="0"/>
          </a:p>
        </p:txBody>
      </p:sp>
      <p:sp>
        <p:nvSpPr>
          <p:cNvPr id="3" name="Content Placeholder 2">
            <a:extLst>
              <a:ext uri="{FF2B5EF4-FFF2-40B4-BE49-F238E27FC236}">
                <a16:creationId xmlns:a16="http://schemas.microsoft.com/office/drawing/2014/main" id="{8F483225-C5E3-4A8A-91DB-73AA7AC87B5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6CDF3AD-C91D-4A92-9CB7-527631217B43}"/>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pic>
        <p:nvPicPr>
          <p:cNvPr id="8" name="Picture 7">
            <a:extLst>
              <a:ext uri="{FF2B5EF4-FFF2-40B4-BE49-F238E27FC236}">
                <a16:creationId xmlns:a16="http://schemas.microsoft.com/office/drawing/2014/main" id="{F4697531-76AA-4A10-A8CC-3BD826F2FA40}"/>
              </a:ext>
            </a:extLst>
          </p:cNvPr>
          <p:cNvPicPr>
            <a:picLocks noChangeAspect="1"/>
          </p:cNvPicPr>
          <p:nvPr/>
        </p:nvPicPr>
        <p:blipFill>
          <a:blip r:embed="rId3"/>
          <a:stretch>
            <a:fillRect/>
          </a:stretch>
        </p:blipFill>
        <p:spPr>
          <a:xfrm>
            <a:off x="4782671" y="1143000"/>
            <a:ext cx="4285129" cy="4419600"/>
          </a:xfrm>
          <a:prstGeom prst="rect">
            <a:avLst/>
          </a:prstGeom>
        </p:spPr>
      </p:pic>
      <p:pic>
        <p:nvPicPr>
          <p:cNvPr id="9" name="Picture 8">
            <a:extLst>
              <a:ext uri="{FF2B5EF4-FFF2-40B4-BE49-F238E27FC236}">
                <a16:creationId xmlns:a16="http://schemas.microsoft.com/office/drawing/2014/main" id="{E7AD30A5-87D0-4648-84D2-F96495E5A747}"/>
              </a:ext>
            </a:extLst>
          </p:cNvPr>
          <p:cNvPicPr>
            <a:picLocks noChangeAspect="1"/>
          </p:cNvPicPr>
          <p:nvPr/>
        </p:nvPicPr>
        <p:blipFill>
          <a:blip r:embed="rId4"/>
          <a:stretch>
            <a:fillRect/>
          </a:stretch>
        </p:blipFill>
        <p:spPr>
          <a:xfrm>
            <a:off x="-76199" y="1928921"/>
            <a:ext cx="4858870" cy="2766857"/>
          </a:xfrm>
          <a:prstGeom prst="rect">
            <a:avLst/>
          </a:prstGeom>
        </p:spPr>
      </p:pic>
    </p:spTree>
    <p:extLst>
      <p:ext uri="{BB962C8B-B14F-4D97-AF65-F5344CB8AC3E}">
        <p14:creationId xmlns:p14="http://schemas.microsoft.com/office/powerpoint/2010/main" val="3448871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FB503-D673-42B3-B6A8-0A59836BEB86}"/>
              </a:ext>
            </a:extLst>
          </p:cNvPr>
          <p:cNvSpPr>
            <a:spLocks noGrp="1"/>
          </p:cNvSpPr>
          <p:nvPr>
            <p:ph type="title"/>
          </p:nvPr>
        </p:nvSpPr>
        <p:spPr/>
        <p:txBody>
          <a:bodyPr/>
          <a:lstStyle/>
          <a:p>
            <a:r>
              <a:rPr lang="en-US" dirty="0"/>
              <a:t>Conclusions</a:t>
            </a:r>
            <a:endParaRPr lang="en-SE" dirty="0"/>
          </a:p>
        </p:txBody>
      </p:sp>
      <p:sp>
        <p:nvSpPr>
          <p:cNvPr id="3" name="Content Placeholder 2">
            <a:extLst>
              <a:ext uri="{FF2B5EF4-FFF2-40B4-BE49-F238E27FC236}">
                <a16:creationId xmlns:a16="http://schemas.microsoft.com/office/drawing/2014/main" id="{EC01B962-49FF-4EC6-B631-3E67D0C334BB}"/>
              </a:ext>
            </a:extLst>
          </p:cNvPr>
          <p:cNvSpPr>
            <a:spLocks noGrp="1"/>
          </p:cNvSpPr>
          <p:nvPr>
            <p:ph idx="1"/>
          </p:nvPr>
        </p:nvSpPr>
        <p:spPr>
          <a:xfrm>
            <a:off x="457200" y="1295400"/>
            <a:ext cx="8229600" cy="5334000"/>
          </a:xfrm>
        </p:spPr>
        <p:txBody>
          <a:bodyPr>
            <a:normAutofit fontScale="92500" lnSpcReduction="20000"/>
          </a:bodyPr>
          <a:lstStyle/>
          <a:p>
            <a:r>
              <a:rPr lang="en-US" dirty="0">
                <a:solidFill>
                  <a:srgbClr val="C00000"/>
                </a:solidFill>
              </a:rPr>
              <a:t>Computer vision does matter.</a:t>
            </a:r>
            <a:r>
              <a:rPr lang="en-US" dirty="0"/>
              <a:t> </a:t>
            </a:r>
          </a:p>
          <a:p>
            <a:r>
              <a:rPr lang="en-US" dirty="0"/>
              <a:t>When agents are provided with representations studied in computer vision, they achieve higher performance in sensorimotor tasks.</a:t>
            </a:r>
          </a:p>
          <a:p>
            <a:r>
              <a:rPr lang="en-US" dirty="0"/>
              <a:t>Some computer vision capabilities appear to be more impactful for mobile sensorimotor operation than others. Specifically, </a:t>
            </a:r>
            <a:r>
              <a:rPr lang="en-US" dirty="0">
                <a:solidFill>
                  <a:srgbClr val="C00000"/>
                </a:solidFill>
              </a:rPr>
              <a:t>depth estimation </a:t>
            </a:r>
            <a:r>
              <a:rPr lang="en-US" dirty="0"/>
              <a:t>and</a:t>
            </a:r>
            <a:r>
              <a:rPr lang="en-US" dirty="0">
                <a:solidFill>
                  <a:srgbClr val="C00000"/>
                </a:solidFill>
              </a:rPr>
              <a:t> semantic segmentation </a:t>
            </a:r>
            <a:r>
              <a:rPr lang="en-US" dirty="0"/>
              <a:t>provide the highest boost in task performance.</a:t>
            </a:r>
          </a:p>
          <a:p>
            <a:r>
              <a:rPr lang="en-US" dirty="0"/>
              <a:t>My thoughts: this explains rising popularity of mid-to-mid over end-to-end approaches.</a:t>
            </a:r>
            <a:endParaRPr lang="en-SE" dirty="0"/>
          </a:p>
        </p:txBody>
      </p:sp>
      <p:sp>
        <p:nvSpPr>
          <p:cNvPr id="4" name="Slide Number Placeholder 3">
            <a:extLst>
              <a:ext uri="{FF2B5EF4-FFF2-40B4-BE49-F238E27FC236}">
                <a16:creationId xmlns:a16="http://schemas.microsoft.com/office/drawing/2014/main" id="{7A3DBE27-7D51-44E6-8DDB-98F1715BFD2A}"/>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spTree>
    <p:extLst>
      <p:ext uri="{BB962C8B-B14F-4D97-AF65-F5344CB8AC3E}">
        <p14:creationId xmlns:p14="http://schemas.microsoft.com/office/powerpoint/2010/main" val="2277420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C4072-0F3D-4AC3-92B9-9244D25B07EF}"/>
              </a:ext>
            </a:extLst>
          </p:cNvPr>
          <p:cNvSpPr>
            <a:spLocks noGrp="1"/>
          </p:cNvSpPr>
          <p:nvPr>
            <p:ph type="title"/>
          </p:nvPr>
        </p:nvSpPr>
        <p:spPr/>
        <p:txBody>
          <a:bodyPr/>
          <a:lstStyle/>
          <a:p>
            <a:r>
              <a:rPr lang="en-US" dirty="0">
                <a:solidFill>
                  <a:srgbClr val="C00000"/>
                </a:solidFill>
              </a:rPr>
              <a:t>[Müller 2018]</a:t>
            </a:r>
            <a:endParaRPr lang="en-SE" dirty="0">
              <a:solidFill>
                <a:srgbClr val="C00000"/>
              </a:solidFill>
            </a:endParaRPr>
          </a:p>
        </p:txBody>
      </p:sp>
      <p:sp>
        <p:nvSpPr>
          <p:cNvPr id="3" name="Content Placeholder 2">
            <a:extLst>
              <a:ext uri="{FF2B5EF4-FFF2-40B4-BE49-F238E27FC236}">
                <a16:creationId xmlns:a16="http://schemas.microsoft.com/office/drawing/2014/main" id="{0296E789-9BBA-4762-BB3F-1158ECA201B7}"/>
              </a:ext>
            </a:extLst>
          </p:cNvPr>
          <p:cNvSpPr>
            <a:spLocks noGrp="1"/>
          </p:cNvSpPr>
          <p:nvPr>
            <p:ph idx="1"/>
          </p:nvPr>
        </p:nvSpPr>
        <p:spPr/>
        <p:txBody>
          <a:bodyPr/>
          <a:lstStyle/>
          <a:p>
            <a:r>
              <a:rPr lang="en-US" dirty="0"/>
              <a:t>Müller, Matthias, et al. "Driving policy transfer via modularity and abstraction." </a:t>
            </a:r>
            <a:r>
              <a:rPr lang="en-US" i="1" dirty="0" err="1"/>
              <a:t>arXiv</a:t>
            </a:r>
            <a:r>
              <a:rPr lang="en-US" i="1" dirty="0"/>
              <a:t> preprint arXiv:1804.09364</a:t>
            </a:r>
            <a:r>
              <a:rPr lang="en-US" dirty="0"/>
              <a:t> (2018). (KAUST, Intel Labs)</a:t>
            </a:r>
            <a:endParaRPr lang="en-SE" dirty="0"/>
          </a:p>
        </p:txBody>
      </p:sp>
      <p:sp>
        <p:nvSpPr>
          <p:cNvPr id="4" name="Slide Number Placeholder 3">
            <a:extLst>
              <a:ext uri="{FF2B5EF4-FFF2-40B4-BE49-F238E27FC236}">
                <a16:creationId xmlns:a16="http://schemas.microsoft.com/office/drawing/2014/main" id="{14C49553-0C9C-4D4C-8FCA-53C6FF24E0DD}"/>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6" name="Picture 5">
            <a:extLst>
              <a:ext uri="{FF2B5EF4-FFF2-40B4-BE49-F238E27FC236}">
                <a16:creationId xmlns:a16="http://schemas.microsoft.com/office/drawing/2014/main" id="{DC111669-C294-4EE2-97AF-5E1C5E1B4861}"/>
              </a:ext>
            </a:extLst>
          </p:cNvPr>
          <p:cNvPicPr>
            <a:picLocks noChangeAspect="1"/>
          </p:cNvPicPr>
          <p:nvPr/>
        </p:nvPicPr>
        <p:blipFill>
          <a:blip r:embed="rId2"/>
          <a:stretch>
            <a:fillRect/>
          </a:stretch>
        </p:blipFill>
        <p:spPr>
          <a:xfrm>
            <a:off x="-28575" y="4445849"/>
            <a:ext cx="9144000" cy="1858479"/>
          </a:xfrm>
          <a:prstGeom prst="rect">
            <a:avLst/>
          </a:prstGeom>
        </p:spPr>
      </p:pic>
      <p:sp>
        <p:nvSpPr>
          <p:cNvPr id="7" name="TextBox 6">
            <a:extLst>
              <a:ext uri="{FF2B5EF4-FFF2-40B4-BE49-F238E27FC236}">
                <a16:creationId xmlns:a16="http://schemas.microsoft.com/office/drawing/2014/main" id="{D11E1288-7B79-4AF1-BD20-53A3A0FC5183}"/>
              </a:ext>
            </a:extLst>
          </p:cNvPr>
          <p:cNvSpPr txBox="1"/>
          <p:nvPr/>
        </p:nvSpPr>
        <p:spPr>
          <a:xfrm>
            <a:off x="3906071" y="6398696"/>
            <a:ext cx="1274708" cy="369332"/>
          </a:xfrm>
          <a:prstGeom prst="rect">
            <a:avLst/>
          </a:prstGeom>
          <a:noFill/>
        </p:spPr>
        <p:txBody>
          <a:bodyPr wrap="none" rtlCol="0">
            <a:spAutoFit/>
          </a:bodyPr>
          <a:lstStyle/>
          <a:p>
            <a:r>
              <a:rPr lang="en-US" dirty="0"/>
              <a:t>Mid-to-Mid</a:t>
            </a:r>
            <a:endParaRPr lang="en-SE" dirty="0"/>
          </a:p>
        </p:txBody>
      </p:sp>
    </p:spTree>
    <p:extLst>
      <p:ext uri="{BB962C8B-B14F-4D97-AF65-F5344CB8AC3E}">
        <p14:creationId xmlns:p14="http://schemas.microsoft.com/office/powerpoint/2010/main" val="2159998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BCDD-06AE-44A7-BFB7-198B94E9C68E}"/>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E05A260B-F9D0-4DF4-9586-A174CCB70649}"/>
              </a:ext>
            </a:extLst>
          </p:cNvPr>
          <p:cNvSpPr>
            <a:spLocks noGrp="1"/>
          </p:cNvSpPr>
          <p:nvPr>
            <p:ph idx="1"/>
          </p:nvPr>
        </p:nvSpPr>
        <p:spPr/>
        <p:txBody>
          <a:bodyPr>
            <a:normAutofit fontScale="70000" lnSpcReduction="20000"/>
          </a:bodyPr>
          <a:lstStyle/>
          <a:p>
            <a:r>
              <a:rPr lang="en-US" dirty="0"/>
              <a:t>End-to-end approaches to autonomous driving have high sample complexity and are difficult to scale to realistic urban driving. Simulation can help end-to-end driving systems by providing a cheap, safe, and diverse training environment. Yet training driving policies in simulation brings up the problem of transferring such policies to the real world. We present an approach to </a:t>
            </a:r>
            <a:r>
              <a:rPr lang="en-US" dirty="0">
                <a:solidFill>
                  <a:srgbClr val="C00000"/>
                </a:solidFill>
              </a:rPr>
              <a:t>transferring driving policies from simulation to reality via modularity and abstraction. </a:t>
            </a:r>
            <a:r>
              <a:rPr lang="en-US" dirty="0"/>
              <a:t>Our approach is inspired by classic driving systems and aims to </a:t>
            </a:r>
            <a:r>
              <a:rPr lang="en-US" dirty="0">
                <a:solidFill>
                  <a:srgbClr val="C00000"/>
                </a:solidFill>
              </a:rPr>
              <a:t>combine the benefits of modular architectures and end-to-end deep learning approaches</a:t>
            </a:r>
            <a:r>
              <a:rPr lang="en-US" dirty="0"/>
              <a:t>. The key idea is to encapsulate the driving policy such that it is not directly exposed to raw perceptual input or low-level vehicle dynamics. We evaluate the presented approach in simulated urban environments and in the real world. In particular, </a:t>
            </a:r>
            <a:r>
              <a:rPr lang="en-US" dirty="0">
                <a:solidFill>
                  <a:srgbClr val="C00000"/>
                </a:solidFill>
              </a:rPr>
              <a:t>we transfer a driving policy trained in simulation to a 1/5-scale robotic truck that is deployed in a variety of conditions, with no finetuning, on two continents.</a:t>
            </a:r>
            <a:endParaRPr lang="en-SE" dirty="0">
              <a:solidFill>
                <a:srgbClr val="C00000"/>
              </a:solidFill>
            </a:endParaRPr>
          </a:p>
        </p:txBody>
      </p:sp>
      <p:sp>
        <p:nvSpPr>
          <p:cNvPr id="4" name="Slide Number Placeholder 3">
            <a:extLst>
              <a:ext uri="{FF2B5EF4-FFF2-40B4-BE49-F238E27FC236}">
                <a16:creationId xmlns:a16="http://schemas.microsoft.com/office/drawing/2014/main" id="{D51B286E-2438-4B5C-90E5-0A0725E23462}"/>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spTree>
    <p:extLst>
      <p:ext uri="{BB962C8B-B14F-4D97-AF65-F5344CB8AC3E}">
        <p14:creationId xmlns:p14="http://schemas.microsoft.com/office/powerpoint/2010/main" val="683127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D8A84-A12B-4C9C-8868-9153F98B9870}"/>
              </a:ext>
            </a:extLst>
          </p:cNvPr>
          <p:cNvSpPr>
            <a:spLocks noGrp="1"/>
          </p:cNvSpPr>
          <p:nvPr>
            <p:ph type="title"/>
          </p:nvPr>
        </p:nvSpPr>
        <p:spPr/>
        <p:txBody>
          <a:bodyPr/>
          <a:lstStyle/>
          <a:p>
            <a:r>
              <a:rPr lang="en-US" dirty="0"/>
              <a:t>Imitation Learning (IL)</a:t>
            </a:r>
            <a:endParaRPr lang="en-SE" dirty="0"/>
          </a:p>
        </p:txBody>
      </p:sp>
      <p:sp>
        <p:nvSpPr>
          <p:cNvPr id="3" name="Content Placeholder 2">
            <a:extLst>
              <a:ext uri="{FF2B5EF4-FFF2-40B4-BE49-F238E27FC236}">
                <a16:creationId xmlns:a16="http://schemas.microsoft.com/office/drawing/2014/main" id="{FF58DDC2-0315-41CF-96D5-CC2E369282EC}"/>
              </a:ext>
            </a:extLst>
          </p:cNvPr>
          <p:cNvSpPr>
            <a:spLocks noGrp="1"/>
          </p:cNvSpPr>
          <p:nvPr>
            <p:ph idx="1"/>
          </p:nvPr>
        </p:nvSpPr>
        <p:spPr>
          <a:xfrm>
            <a:off x="457200" y="1295400"/>
            <a:ext cx="8229600" cy="5287962"/>
          </a:xfrm>
        </p:spPr>
        <p:txBody>
          <a:bodyPr>
            <a:normAutofit fontScale="85000" lnSpcReduction="20000"/>
          </a:bodyPr>
          <a:lstStyle/>
          <a:p>
            <a:r>
              <a:rPr lang="en-US" dirty="0"/>
              <a:t>IL is useful when it is easier for an expert to demonstrate the desired behavior, rather than to specify a reward function for RL to learn the policy.</a:t>
            </a:r>
          </a:p>
          <a:p>
            <a:pPr lvl="1"/>
            <a:r>
              <a:rPr lang="en-US" dirty="0"/>
              <a:t>e.g., for Automated Driving in a realistic environment, the reward function would be a huge complex function involving everything in the environment </a:t>
            </a:r>
          </a:p>
          <a:p>
            <a:pPr lvl="1"/>
            <a:r>
              <a:rPr lang="en-US" dirty="0"/>
              <a:t>Requires access to an expert, either offline (driving data logs) or online (query-on-demand)</a:t>
            </a:r>
          </a:p>
          <a:p>
            <a:pPr lvl="1"/>
            <a:r>
              <a:rPr lang="en-US" dirty="0"/>
              <a:t>Also called Learning from Demonstrations.</a:t>
            </a:r>
          </a:p>
          <a:p>
            <a:r>
              <a:rPr lang="en-US" dirty="0"/>
              <a:t>IL variants:</a:t>
            </a:r>
          </a:p>
          <a:p>
            <a:pPr lvl="1"/>
            <a:r>
              <a:rPr lang="en-US" dirty="0"/>
              <a:t>Learn to mimic the expert’s policy </a:t>
            </a:r>
          </a:p>
          <a:p>
            <a:pPr lvl="2"/>
            <a:r>
              <a:rPr lang="en-US" dirty="0"/>
              <a:t>Behavior Cloning</a:t>
            </a:r>
          </a:p>
          <a:p>
            <a:pPr lvl="2"/>
            <a:r>
              <a:rPr lang="en-US" dirty="0"/>
              <a:t>Direct Policy Learning</a:t>
            </a:r>
          </a:p>
          <a:p>
            <a:pPr lvl="1"/>
            <a:r>
              <a:rPr lang="en-US" dirty="0"/>
              <a:t>Learn the expert’s value function</a:t>
            </a:r>
          </a:p>
          <a:p>
            <a:pPr lvl="2"/>
            <a:r>
              <a:rPr lang="en-US" dirty="0"/>
              <a:t>Inverse Reinforced Learning</a:t>
            </a:r>
            <a:endParaRPr lang="en-SE" dirty="0"/>
          </a:p>
        </p:txBody>
      </p:sp>
      <p:sp>
        <p:nvSpPr>
          <p:cNvPr id="4" name="Slide Number Placeholder 3">
            <a:extLst>
              <a:ext uri="{FF2B5EF4-FFF2-40B4-BE49-F238E27FC236}">
                <a16:creationId xmlns:a16="http://schemas.microsoft.com/office/drawing/2014/main" id="{BD718BCC-2C3C-4434-BF68-88809B3210F6}"/>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spTree>
    <p:extLst>
      <p:ext uri="{BB962C8B-B14F-4D97-AF65-F5344CB8AC3E}">
        <p14:creationId xmlns:p14="http://schemas.microsoft.com/office/powerpoint/2010/main" val="2003561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1B634-0E24-4107-AA3C-14FF02A9CF8B}"/>
              </a:ext>
            </a:extLst>
          </p:cNvPr>
          <p:cNvSpPr>
            <a:spLocks noGrp="1"/>
          </p:cNvSpPr>
          <p:nvPr>
            <p:ph type="title"/>
          </p:nvPr>
        </p:nvSpPr>
        <p:spPr/>
        <p:txBody>
          <a:bodyPr/>
          <a:lstStyle/>
          <a:p>
            <a:r>
              <a:rPr lang="en-US" dirty="0"/>
              <a:t>Modular Architecture</a:t>
            </a:r>
            <a:endParaRPr lang="en-SE" dirty="0"/>
          </a:p>
        </p:txBody>
      </p:sp>
      <p:sp>
        <p:nvSpPr>
          <p:cNvPr id="3" name="Content Placeholder 2">
            <a:extLst>
              <a:ext uri="{FF2B5EF4-FFF2-40B4-BE49-F238E27FC236}">
                <a16:creationId xmlns:a16="http://schemas.microsoft.com/office/drawing/2014/main" id="{A5DBD065-774C-461F-A1B6-D1FF2B20B53E}"/>
              </a:ext>
            </a:extLst>
          </p:cNvPr>
          <p:cNvSpPr>
            <a:spLocks noGrp="1"/>
          </p:cNvSpPr>
          <p:nvPr>
            <p:ph idx="1"/>
          </p:nvPr>
        </p:nvSpPr>
        <p:spPr>
          <a:xfrm>
            <a:off x="457200" y="1295400"/>
            <a:ext cx="8229600" cy="2895600"/>
          </a:xfrm>
        </p:spPr>
        <p:txBody>
          <a:bodyPr>
            <a:normAutofit fontScale="70000" lnSpcReduction="20000"/>
          </a:bodyPr>
          <a:lstStyle/>
          <a:p>
            <a:r>
              <a:rPr lang="en-US" dirty="0"/>
              <a:t>The perception module takes as input a raw RGB image and outputs a segmentation map. </a:t>
            </a:r>
          </a:p>
          <a:p>
            <a:r>
              <a:rPr lang="en-US" dirty="0"/>
              <a:t>The driving policy then takes this segmentation as input and produces waypoints indicating the desired local trajectory of the vehicle. </a:t>
            </a:r>
          </a:p>
          <a:p>
            <a:r>
              <a:rPr lang="en-US" dirty="0"/>
              <a:t>The low-level controller, given the waypoints, generates the controls: steering angle and throttle.</a:t>
            </a:r>
          </a:p>
          <a:p>
            <a:r>
              <a:rPr lang="en-US" dirty="0"/>
              <a:t>Driving Policy Transfer via Modularity and Abstraction</a:t>
            </a:r>
          </a:p>
          <a:p>
            <a:pPr lvl="1"/>
            <a:r>
              <a:rPr lang="en-US" dirty="0">
                <a:hlinkClick r:id="rId2"/>
              </a:rPr>
              <a:t>https://www.youtube.com/watch?v=BrMDJqI6H5U</a:t>
            </a:r>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0061911D-9C64-49A8-9279-D12E84B19999}"/>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5" name="Picture 4">
            <a:extLst>
              <a:ext uri="{FF2B5EF4-FFF2-40B4-BE49-F238E27FC236}">
                <a16:creationId xmlns:a16="http://schemas.microsoft.com/office/drawing/2014/main" id="{BEC98B34-A673-4773-BAB1-8290211B5E90}"/>
              </a:ext>
            </a:extLst>
          </p:cNvPr>
          <p:cNvPicPr>
            <a:picLocks noChangeAspect="1"/>
          </p:cNvPicPr>
          <p:nvPr/>
        </p:nvPicPr>
        <p:blipFill>
          <a:blip r:embed="rId3"/>
          <a:stretch>
            <a:fillRect/>
          </a:stretch>
        </p:blipFill>
        <p:spPr>
          <a:xfrm>
            <a:off x="270955" y="4316770"/>
            <a:ext cx="8602089" cy="2457740"/>
          </a:xfrm>
          <a:prstGeom prst="rect">
            <a:avLst/>
          </a:prstGeom>
        </p:spPr>
      </p:pic>
    </p:spTree>
    <p:extLst>
      <p:ext uri="{BB962C8B-B14F-4D97-AF65-F5344CB8AC3E}">
        <p14:creationId xmlns:p14="http://schemas.microsoft.com/office/powerpoint/2010/main" val="78360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B3662-0745-47B9-9FB5-CFE066C257A2}"/>
              </a:ext>
            </a:extLst>
          </p:cNvPr>
          <p:cNvSpPr>
            <a:spLocks noGrp="1"/>
          </p:cNvSpPr>
          <p:nvPr>
            <p:ph type="title"/>
          </p:nvPr>
        </p:nvSpPr>
        <p:spPr/>
        <p:txBody>
          <a:bodyPr/>
          <a:lstStyle/>
          <a:p>
            <a:r>
              <a:rPr lang="en-US" sz="3200" dirty="0"/>
              <a:t>Perception Module for Image Segmentation</a:t>
            </a:r>
            <a:endParaRPr lang="en-SE" sz="3200" dirty="0"/>
          </a:p>
        </p:txBody>
      </p:sp>
      <p:sp>
        <p:nvSpPr>
          <p:cNvPr id="3" name="Content Placeholder 2">
            <a:extLst>
              <a:ext uri="{FF2B5EF4-FFF2-40B4-BE49-F238E27FC236}">
                <a16:creationId xmlns:a16="http://schemas.microsoft.com/office/drawing/2014/main" id="{D70A8E5D-C313-4F1E-BC08-2A1AADDF4FE8}"/>
              </a:ext>
            </a:extLst>
          </p:cNvPr>
          <p:cNvSpPr>
            <a:spLocks noGrp="1"/>
          </p:cNvSpPr>
          <p:nvPr>
            <p:ph idx="1"/>
          </p:nvPr>
        </p:nvSpPr>
        <p:spPr>
          <a:xfrm>
            <a:off x="457200" y="1016899"/>
            <a:ext cx="8229600" cy="2438400"/>
          </a:xfrm>
        </p:spPr>
        <p:txBody>
          <a:bodyPr>
            <a:normAutofit fontScale="62500" lnSpcReduction="20000"/>
          </a:bodyPr>
          <a:lstStyle/>
          <a:p>
            <a:r>
              <a:rPr lang="en-US" dirty="0"/>
              <a:t>We use a per-pixel binary segmentation of the image into “road” and “not road” regions. It abstracts away texture, lighting, shading, and weather, leaving only a few factors of variation: the geometry of the road, the camera pose, and the shape of objects occluding the road. Such segmentation contains sufficient information for following the road and taking turns, but it is abstract enough to support transfer.</a:t>
            </a:r>
          </a:p>
          <a:p>
            <a:r>
              <a:rPr lang="en-US" dirty="0"/>
              <a:t>Generalization to new environments (e.g., different weather, country, etc.) or transfer to new domains (e.g., simulation to physical world) can be achieved by appropriately tuning the perception module.</a:t>
            </a:r>
            <a:endParaRPr lang="en-SE" dirty="0"/>
          </a:p>
        </p:txBody>
      </p:sp>
      <p:sp>
        <p:nvSpPr>
          <p:cNvPr id="4" name="Slide Number Placeholder 3">
            <a:extLst>
              <a:ext uri="{FF2B5EF4-FFF2-40B4-BE49-F238E27FC236}">
                <a16:creationId xmlns:a16="http://schemas.microsoft.com/office/drawing/2014/main" id="{664195AC-29B2-4F1D-BA10-E62680DFB6EA}"/>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5" name="Picture 4">
            <a:extLst>
              <a:ext uri="{FF2B5EF4-FFF2-40B4-BE49-F238E27FC236}">
                <a16:creationId xmlns:a16="http://schemas.microsoft.com/office/drawing/2014/main" id="{484378CA-12D1-46A3-AC4B-D48B49929B9D}"/>
              </a:ext>
            </a:extLst>
          </p:cNvPr>
          <p:cNvPicPr>
            <a:picLocks noChangeAspect="1"/>
          </p:cNvPicPr>
          <p:nvPr/>
        </p:nvPicPr>
        <p:blipFill>
          <a:blip r:embed="rId3"/>
          <a:stretch>
            <a:fillRect/>
          </a:stretch>
        </p:blipFill>
        <p:spPr>
          <a:xfrm>
            <a:off x="223230" y="3393935"/>
            <a:ext cx="8697539" cy="3277057"/>
          </a:xfrm>
          <a:prstGeom prst="rect">
            <a:avLst/>
          </a:prstGeom>
        </p:spPr>
      </p:pic>
    </p:spTree>
    <p:extLst>
      <p:ext uri="{BB962C8B-B14F-4D97-AF65-F5344CB8AC3E}">
        <p14:creationId xmlns:p14="http://schemas.microsoft.com/office/powerpoint/2010/main" val="2060175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E869-D0FB-4C6B-8368-0F9444E14562}"/>
              </a:ext>
            </a:extLst>
          </p:cNvPr>
          <p:cNvSpPr>
            <a:spLocks noGrp="1"/>
          </p:cNvSpPr>
          <p:nvPr>
            <p:ph type="title"/>
          </p:nvPr>
        </p:nvSpPr>
        <p:spPr/>
        <p:txBody>
          <a:bodyPr/>
          <a:lstStyle/>
          <a:p>
            <a:r>
              <a:rPr lang="en-US" dirty="0"/>
              <a:t>Driving Policy Module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CAB197-CCD7-470E-8F21-C2E0F46A64AF}"/>
                  </a:ext>
                </a:extLst>
              </p:cNvPr>
              <p:cNvSpPr>
                <a:spLocks noGrp="1"/>
              </p:cNvSpPr>
              <p:nvPr>
                <p:ph idx="1"/>
              </p:nvPr>
            </p:nvSpPr>
            <p:spPr>
              <a:xfrm>
                <a:off x="457200" y="1066800"/>
                <a:ext cx="8229600" cy="2209800"/>
              </a:xfrm>
            </p:spPr>
            <p:txBody>
              <a:bodyPr>
                <a:normAutofit fontScale="55000" lnSpcReduction="20000"/>
              </a:bodyPr>
              <a:lstStyle/>
              <a:p>
                <a:r>
                  <a:rPr lang="en-US" dirty="0"/>
                  <a:t>Driving policy trained with Conditional IL [</a:t>
                </a:r>
                <a:r>
                  <a:rPr lang="en-US" dirty="0" err="1"/>
                  <a:t>Codevilla</a:t>
                </a:r>
                <a:r>
                  <a:rPr lang="en-US" dirty="0"/>
                  <a:t> 2018].</a:t>
                </a:r>
              </a:p>
              <a:p>
                <a:r>
                  <a:rPr lang="en-US" dirty="0"/>
                  <a:t>At every frame, we predict two waypoints. One would be sufficient to control steering, but the second can be useful for longer-term maneuvers, such as controlling the throttle ahead of a turn. The waypoints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𝑗</m:t>
                        </m:r>
                      </m:sub>
                    </m:sSub>
                  </m:oMath>
                </a14:m>
                <a:r>
                  <a:rPr lang="en-US" dirty="0"/>
                  <a:t> are encoded by the distance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𝑟</m:t>
                        </m:r>
                      </m:e>
                      <m:sub>
                        <m:r>
                          <a:rPr lang="en-US" i="1" dirty="0" smtClean="0">
                            <a:latin typeface="Cambria Math" panose="02040503050406030204" pitchFamily="18" charset="0"/>
                          </a:rPr>
                          <m:t>𝑗</m:t>
                        </m:r>
                      </m:sub>
                    </m:sSub>
                  </m:oMath>
                </a14:m>
                <a:r>
                  <a:rPr lang="en-US" dirty="0"/>
                  <a:t> and relative angle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𝜙</m:t>
                        </m:r>
                      </m:e>
                      <m:sub>
                        <m:r>
                          <a:rPr lang="en-US" i="1" dirty="0" smtClean="0">
                            <a:latin typeface="Cambria Math" panose="02040503050406030204" pitchFamily="18" charset="0"/>
                          </a:rPr>
                          <m:t>𝑗</m:t>
                        </m:r>
                      </m:sub>
                    </m:sSub>
                  </m:oMath>
                </a14:m>
                <a:r>
                  <a:rPr lang="en-US" dirty="0"/>
                  <a:t> with respect to the heading direction:</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𝜙</m:t>
                        </m:r>
                      </m:e>
                      <m:sub>
                        <m:r>
                          <a:rPr lang="en-US" i="1" dirty="0">
                            <a:latin typeface="Cambria Math" panose="02040503050406030204" pitchFamily="18" charset="0"/>
                          </a:rPr>
                          <m:t>𝑗</m:t>
                        </m:r>
                      </m:sub>
                    </m:sSub>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i="1" dirty="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𝑣</m:t>
                        </m:r>
                      </m:e>
                    </m:d>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𝑟</m:t>
                        </m:r>
                      </m:e>
                      <m:sub>
                        <m:r>
                          <a:rPr lang="en-US" b="0" i="1" dirty="0" smtClean="0">
                            <a:latin typeface="Cambria Math" panose="02040503050406030204" pitchFamily="18" charset="0"/>
                          </a:rPr>
                          <m:t>𝑗</m:t>
                        </m:r>
                      </m:sub>
                    </m:sSub>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𝑗</m:t>
                            </m:r>
                          </m:sub>
                        </m:sSub>
                      </m:e>
                    </m:d>
                  </m:oMath>
                </a14:m>
                <a:endParaRPr lang="en-US" dirty="0"/>
              </a:p>
              <a:p>
                <a:pPr lvl="1"/>
                <a:r>
                  <a:rPr lang="en-US" dirty="0"/>
                  <a:t>We fix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𝑟</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=5,</m:t>
                    </m:r>
                    <m:sSub>
                      <m:sSubPr>
                        <m:ctrlPr>
                          <a:rPr lang="en-US" i="1" dirty="0">
                            <a:latin typeface="Cambria Math" panose="02040503050406030204" pitchFamily="18" charset="0"/>
                          </a:rPr>
                        </m:ctrlPr>
                      </m:sSubPr>
                      <m:e>
                        <m:r>
                          <a:rPr lang="en-US" i="1" dirty="0">
                            <a:latin typeface="Cambria Math" panose="02040503050406030204" pitchFamily="18" charset="0"/>
                          </a:rPr>
                          <m:t>𝑟</m:t>
                        </m:r>
                      </m:e>
                      <m:sub>
                        <m:r>
                          <a:rPr lang="en-US" b="0" i="1" dirty="0" smtClean="0">
                            <a:latin typeface="Cambria Math" panose="02040503050406030204" pitchFamily="18" charset="0"/>
                          </a:rPr>
                          <m:t>2</m:t>
                        </m:r>
                      </m:sub>
                    </m:sSub>
                    <m:r>
                      <a:rPr lang="en-US" i="1" dirty="0">
                        <a:latin typeface="Cambria Math" panose="02040503050406030204" pitchFamily="18" charset="0"/>
                      </a:rPr>
                      <m:t>=</m:t>
                    </m:r>
                    <m:r>
                      <a:rPr lang="en-US" b="0" i="1" dirty="0" smtClean="0">
                        <a:latin typeface="Cambria Math" panose="02040503050406030204" pitchFamily="18" charset="0"/>
                      </a:rPr>
                      <m:t>20</m:t>
                    </m:r>
                  </m:oMath>
                </a14:m>
                <a:r>
                  <a:rPr lang="en-US" dirty="0"/>
                  <a:t>, and only predict angles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𝜙</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𝜙</m:t>
                        </m:r>
                      </m:e>
                      <m:sub>
                        <m:r>
                          <a:rPr lang="en-US" b="0" i="1" dirty="0" smtClean="0">
                            <a:latin typeface="Cambria Math" panose="02040503050406030204" pitchFamily="18" charset="0"/>
                          </a:rPr>
                          <m:t>2</m:t>
                        </m:r>
                      </m:sub>
                    </m:sSub>
                  </m:oMath>
                </a14:m>
                <a:r>
                  <a:rPr lang="en-US" dirty="0"/>
                  <a:t>.</a:t>
                </a:r>
              </a:p>
              <a:p>
                <a:pPr marL="0" indent="0">
                  <a:buNone/>
                </a:pPr>
                <a:endParaRPr lang="en-SE" dirty="0"/>
              </a:p>
            </p:txBody>
          </p:sp>
        </mc:Choice>
        <mc:Fallback xmlns="">
          <p:sp>
            <p:nvSpPr>
              <p:cNvPr id="3" name="Content Placeholder 2">
                <a:extLst>
                  <a:ext uri="{FF2B5EF4-FFF2-40B4-BE49-F238E27FC236}">
                    <a16:creationId xmlns:a16="http://schemas.microsoft.com/office/drawing/2014/main" id="{E2CAB197-CCD7-470E-8F21-C2E0F46A64AF}"/>
                  </a:ext>
                </a:extLst>
              </p:cNvPr>
              <p:cNvSpPr>
                <a:spLocks noGrp="1" noRot="1" noChangeAspect="1" noMove="1" noResize="1" noEditPoints="1" noAdjustHandles="1" noChangeArrowheads="1" noChangeShapeType="1" noTextEdit="1"/>
              </p:cNvSpPr>
              <p:nvPr>
                <p:ph idx="1"/>
              </p:nvPr>
            </p:nvSpPr>
            <p:spPr>
              <a:xfrm>
                <a:off x="457200" y="1066800"/>
                <a:ext cx="8229600" cy="2209800"/>
              </a:xfrm>
              <a:blipFill>
                <a:blip r:embed="rId3"/>
                <a:stretch>
                  <a:fillRect l="-444" t="-3857" r="-125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A7803CF-BABF-49BA-B753-2DDB8A8266AE}"/>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pic>
        <p:nvPicPr>
          <p:cNvPr id="5" name="Picture 4">
            <a:extLst>
              <a:ext uri="{FF2B5EF4-FFF2-40B4-BE49-F238E27FC236}">
                <a16:creationId xmlns:a16="http://schemas.microsoft.com/office/drawing/2014/main" id="{52D6C942-C18A-42D8-88DE-8365878913B1}"/>
              </a:ext>
            </a:extLst>
          </p:cNvPr>
          <p:cNvPicPr>
            <a:picLocks noChangeAspect="1"/>
          </p:cNvPicPr>
          <p:nvPr/>
        </p:nvPicPr>
        <p:blipFill>
          <a:blip r:embed="rId4"/>
          <a:stretch>
            <a:fillRect/>
          </a:stretch>
        </p:blipFill>
        <p:spPr>
          <a:xfrm>
            <a:off x="1866900" y="3415571"/>
            <a:ext cx="5410200" cy="3358939"/>
          </a:xfrm>
          <a:prstGeom prst="rect">
            <a:avLst/>
          </a:prstGeom>
        </p:spPr>
      </p:pic>
    </p:spTree>
    <p:extLst>
      <p:ext uri="{BB962C8B-B14F-4D97-AF65-F5344CB8AC3E}">
        <p14:creationId xmlns:p14="http://schemas.microsoft.com/office/powerpoint/2010/main" val="622972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3D1F-5870-4B0B-97B1-BAB11AFC79DD}"/>
              </a:ext>
            </a:extLst>
          </p:cNvPr>
          <p:cNvSpPr>
            <a:spLocks noGrp="1"/>
          </p:cNvSpPr>
          <p:nvPr>
            <p:ph type="title"/>
          </p:nvPr>
        </p:nvSpPr>
        <p:spPr/>
        <p:txBody>
          <a:bodyPr/>
          <a:lstStyle/>
          <a:p>
            <a:r>
              <a:rPr lang="en-US" sz="3600" dirty="0"/>
              <a:t>Loss Function for Training Driving Policy</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006F5F-EA77-4B65-9AF3-5E4AAEC9ECD0}"/>
                  </a:ext>
                </a:extLst>
              </p:cNvPr>
              <p:cNvSpPr>
                <a:spLocks noGrp="1"/>
              </p:cNvSpPr>
              <p:nvPr>
                <p:ph idx="1"/>
              </p:nvPr>
            </p:nvSpPr>
            <p:spPr>
              <a:xfrm>
                <a:off x="457200" y="1295400"/>
                <a:ext cx="8229600" cy="5287962"/>
              </a:xfrm>
            </p:spPr>
            <p:txBody>
              <a:bodyPr>
                <a:normAutofit fontScale="70000" lnSpcReduction="20000"/>
              </a:bodyPr>
              <a:lstStyle/>
              <a:p>
                <a:r>
                  <a:rPr lang="en-US" dirty="0"/>
                  <a:t>We start by collecting a training dataset </a:t>
                </a:r>
                <a14:m>
                  <m:oMath xmlns:m="http://schemas.openxmlformats.org/officeDocument/2006/math">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d>
                          </m:e>
                        </m:d>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sSubSup>
                  </m:oMath>
                </a14:m>
                <a:r>
                  <a:rPr lang="en-US" dirty="0"/>
                  <a:t> of observation-command-action tuples, from trajectories of an expert driving policy. </a:t>
                </a:r>
              </a:p>
              <a:p>
                <a:pPr lvl="1"/>
                <a:r>
                  <a:rPr lang="en-US" dirty="0"/>
                  <a:t>Observation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oMath>
                </a14:m>
                <a:r>
                  <a:rPr lang="en-US" dirty="0"/>
                  <a:t> can be an image or a segmentation map;</a:t>
                </a:r>
              </a:p>
              <a:p>
                <a:pPr lvl="1"/>
                <a:r>
                  <a:rPr lang="en-US" dirty="0"/>
                  <a:t>Action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oMath>
                </a14:m>
                <a:r>
                  <a:rPr lang="en-US" dirty="0"/>
                  <a:t> can be either vehicle controls (steering, throttle) or waypoints; </a:t>
                </a:r>
              </a:p>
              <a:p>
                <a:pPr lvl="1"/>
                <a:r>
                  <a:rPr lang="en-US" dirty="0"/>
                  <a:t>Command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a14:m>
                <a:r>
                  <a:rPr lang="en-US" dirty="0"/>
                  <a:t> is a categorical variable indicating one of three high-level navigation instructions (left, straight, right) at the next intersection.</a:t>
                </a:r>
              </a:p>
              <a:p>
                <a:r>
                  <a:rPr lang="en-US" dirty="0"/>
                  <a:t>A function approximator </a:t>
                </a:r>
                <a14:m>
                  <m:oMath xmlns:m="http://schemas.openxmlformats.org/officeDocument/2006/math">
                    <m:r>
                      <a:rPr lang="en-US" i="1" dirty="0" smtClean="0">
                        <a:latin typeface="Cambria Math" panose="02040503050406030204" pitchFamily="18" charset="0"/>
                      </a:rPr>
                      <m:t>𝑓</m:t>
                    </m:r>
                  </m:oMath>
                </a14:m>
                <a:r>
                  <a:rPr lang="en-US" dirty="0"/>
                  <a:t> (a DNN) with learnable parameters </a:t>
                </a:r>
                <a14:m>
                  <m:oMath xmlns:m="http://schemas.openxmlformats.org/officeDocument/2006/math">
                    <m:r>
                      <a:rPr lang="en-US" i="1">
                        <a:latin typeface="Cambria Math" panose="02040503050406030204" pitchFamily="18" charset="0"/>
                      </a:rPr>
                      <m:t>𝜃</m:t>
                    </m:r>
                  </m:oMath>
                </a14:m>
                <a:r>
                  <a:rPr lang="en-US" dirty="0"/>
                  <a:t> is trained to predict actions from observations and commands: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m:t>
                    </m:r>
                    <m:limLow>
                      <m:limLowPr>
                        <m:ctrlPr>
                          <a:rPr lang="en-US" i="1" smtClean="0">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min</m:t>
                        </m:r>
                      </m:e>
                      <m:lim>
                        <m:r>
                          <a:rPr lang="en-US" i="1">
                            <a:latin typeface="Cambria Math" panose="02040503050406030204" pitchFamily="18" charset="0"/>
                          </a:rPr>
                          <m:t>𝜃</m:t>
                        </m:r>
                      </m:lim>
                    </m:limLow>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𝑔𝑡</m:t>
                            </m:r>
                          </m:sub>
                        </m:sSub>
                        <m:r>
                          <a:rPr lang="en-US" b="0" i="1" smtClean="0">
                            <a:latin typeface="Cambria Math" panose="02040503050406030204" pitchFamily="18" charset="0"/>
                          </a:rPr>
                          <m:t>)</m:t>
                        </m:r>
                      </m:e>
                    </m:nary>
                  </m:oMath>
                </a14:m>
                <a:endParaRPr lang="en-US" b="0" dirty="0"/>
              </a:p>
              <a:p>
                <a:pPr lvl="1"/>
                <a:r>
                  <a:rPr lang="en-US" dirty="0"/>
                  <a:t>L2 Loss function for each sample: </a:t>
                </a:r>
                <a14:m>
                  <m:oMath xmlns:m="http://schemas.openxmlformats.org/officeDocument/2006/math">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a:latin typeface="Cambria Math" panose="02040503050406030204" pitchFamily="18" charset="0"/>
                              </a:rPr>
                              <m:t>𝑎</m:t>
                            </m:r>
                          </m:e>
                          <m:sub>
                            <m:r>
                              <a:rPr lang="en-US" b="0" i="1" smtClean="0">
                                <a:latin typeface="Cambria Math" panose="02040503050406030204" pitchFamily="18" charset="0"/>
                              </a:rPr>
                              <m:t>𝑖</m:t>
                            </m:r>
                          </m:sub>
                        </m:sSub>
                        <m:r>
                          <a:rPr lang="en-US" b="0"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𝑔𝑡</m:t>
                            </m:r>
                          </m:sub>
                        </m:sSub>
                      </m:e>
                    </m:d>
                    <m:r>
                      <a:rPr lang="en-US" i="1">
                        <a:latin typeface="Cambria Math" panose="02040503050406030204" pitchFamily="18" charset="0"/>
                      </a:rPr>
                      <m:t>=</m:t>
                    </m:r>
                    <m:r>
                      <a:rPr lang="en-US" i="1">
                        <a:latin typeface="Cambria Math" panose="02040503050406030204" pitchFamily="18" charset="0"/>
                      </a:rPr>
                      <m:t>𝑙</m:t>
                    </m:r>
                    <m:d>
                      <m:dPr>
                        <m:ctrlPr>
                          <a:rPr lang="en-US" i="1">
                            <a:latin typeface="Cambria Math" panose="02040503050406030204" pitchFamily="18" charset="0"/>
                          </a:rPr>
                        </m:ctrlPr>
                      </m:dPr>
                      <m:e>
                        <m:d>
                          <m:dPr>
                            <m:begChr m:val="⟨"/>
                            <m:endChr m:val="⟩"/>
                            <m:ctrlPr>
                              <a:rPr lang="en-US" i="1" dirty="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𝑠</m:t>
                                </m:r>
                              </m:e>
                              <m:sub>
                                <m:r>
                                  <a:rPr lang="en-US" b="0" i="1" dirty="0" smtClean="0">
                                    <a:latin typeface="Cambria Math" panose="02040503050406030204" pitchFamily="18" charset="0"/>
                                  </a:rPr>
                                  <m:t>𝑖</m:t>
                                </m:r>
                              </m:sub>
                            </m:sSub>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e>
                        </m:d>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𝑔𝑡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𝑔𝑡</m:t>
                                </m:r>
                              </m:sub>
                            </m:sSub>
                          </m:e>
                        </m:d>
                      </m:e>
                    </m:d>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𝑔𝑡</m:t>
                                </m:r>
                              </m:sub>
                            </m:sSub>
                          </m:e>
                        </m:d>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𝑎</m:t>
                        </m:r>
                      </m:sub>
                    </m:sSub>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𝑔𝑡</m:t>
                                </m:r>
                              </m:sub>
                            </m:sSub>
                          </m:e>
                        </m:d>
                      </m:e>
                      <m:sup>
                        <m:r>
                          <a:rPr lang="en-US" i="1">
                            <a:latin typeface="Cambria Math" panose="02040503050406030204" pitchFamily="18" charset="0"/>
                          </a:rPr>
                          <m:t>2</m:t>
                        </m:r>
                      </m:sup>
                    </m:sSup>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i="1" dirty="0">
                            <a:latin typeface="Cambria Math" panose="02040503050406030204" pitchFamily="18" charset="0"/>
                          </a:rPr>
                          <m:t>𝑔𝑡</m:t>
                        </m:r>
                      </m:sub>
                    </m:sSub>
                  </m:oMath>
                </a14:m>
                <a:r>
                  <a:rPr lang="en-US" dirty="0"/>
                  <a:t> is ground action by expert).</a:t>
                </a:r>
              </a:p>
            </p:txBody>
          </p:sp>
        </mc:Choice>
        <mc:Fallback xmlns="">
          <p:sp>
            <p:nvSpPr>
              <p:cNvPr id="3" name="Content Placeholder 2">
                <a:extLst>
                  <a:ext uri="{FF2B5EF4-FFF2-40B4-BE49-F238E27FC236}">
                    <a16:creationId xmlns:a16="http://schemas.microsoft.com/office/drawing/2014/main" id="{15006F5F-EA77-4B65-9AF3-5E4AAEC9ECD0}"/>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815" t="-1845"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3508A70D-6D20-4CA4-B8AB-BFC78C71712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spTree>
    <p:extLst>
      <p:ext uri="{BB962C8B-B14F-4D97-AF65-F5344CB8AC3E}">
        <p14:creationId xmlns:p14="http://schemas.microsoft.com/office/powerpoint/2010/main" val="1577523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46780-7A1F-40AA-996B-5F63C57A35BE}"/>
              </a:ext>
            </a:extLst>
          </p:cNvPr>
          <p:cNvSpPr>
            <a:spLocks noGrp="1"/>
          </p:cNvSpPr>
          <p:nvPr>
            <p:ph type="title"/>
          </p:nvPr>
        </p:nvSpPr>
        <p:spPr/>
        <p:txBody>
          <a:bodyPr/>
          <a:lstStyle/>
          <a:p>
            <a:r>
              <a:rPr lang="en-US" dirty="0"/>
              <a:t>The Expert Agent</a:t>
            </a:r>
            <a:endParaRPr lang="en-SE" dirty="0"/>
          </a:p>
        </p:txBody>
      </p:sp>
      <p:sp>
        <p:nvSpPr>
          <p:cNvPr id="3" name="Content Placeholder 2">
            <a:extLst>
              <a:ext uri="{FF2B5EF4-FFF2-40B4-BE49-F238E27FC236}">
                <a16:creationId xmlns:a16="http://schemas.microsoft.com/office/drawing/2014/main" id="{D56A81AA-F235-4796-8D15-CE409973ED9D}"/>
              </a:ext>
            </a:extLst>
          </p:cNvPr>
          <p:cNvSpPr>
            <a:spLocks noGrp="1"/>
          </p:cNvSpPr>
          <p:nvPr>
            <p:ph idx="1"/>
          </p:nvPr>
        </p:nvSpPr>
        <p:spPr/>
        <p:txBody>
          <a:bodyPr>
            <a:normAutofit fontScale="85000" lnSpcReduction="20000"/>
          </a:bodyPr>
          <a:lstStyle/>
          <a:p>
            <a:r>
              <a:rPr lang="en-US" dirty="0"/>
              <a:t>We program an expert agent to drive autonomously based on privileged information: precise map and location of the ego-vehicle. </a:t>
            </a:r>
          </a:p>
          <a:p>
            <a:r>
              <a:rPr lang="en-US" dirty="0"/>
              <a:t>A global planner is used to randomly pick routes through a town and produce waypoints along the route. A PID controller is used to follow these waypoints. </a:t>
            </a:r>
          </a:p>
          <a:p>
            <a:r>
              <a:rPr lang="en-US" dirty="0"/>
              <a:t>In order to increase the diversity of the dataset, the car is randomly initialized within the lane (not always in the center). In total, we record 28 hours of driving. To improve the robustness of the learned policy, we follow [</a:t>
            </a:r>
            <a:r>
              <a:rPr lang="en-US" dirty="0" err="1"/>
              <a:t>Codevilla</a:t>
            </a:r>
            <a:r>
              <a:rPr lang="en-US" dirty="0"/>
              <a:t> 2018] and introduce noise into the controls in approximately 20% of the data.</a:t>
            </a:r>
            <a:endParaRPr lang="en-SE" dirty="0"/>
          </a:p>
        </p:txBody>
      </p:sp>
      <p:sp>
        <p:nvSpPr>
          <p:cNvPr id="4" name="Slide Number Placeholder 3">
            <a:extLst>
              <a:ext uri="{FF2B5EF4-FFF2-40B4-BE49-F238E27FC236}">
                <a16:creationId xmlns:a16="http://schemas.microsoft.com/office/drawing/2014/main" id="{F9D5CCB7-415A-4E52-9941-DC6F545F09FD}"/>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spTree>
    <p:extLst>
      <p:ext uri="{BB962C8B-B14F-4D97-AF65-F5344CB8AC3E}">
        <p14:creationId xmlns:p14="http://schemas.microsoft.com/office/powerpoint/2010/main" val="2758769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7BC80-D9BF-4A25-97A1-A14D95318133}"/>
              </a:ext>
            </a:extLst>
          </p:cNvPr>
          <p:cNvSpPr>
            <a:spLocks noGrp="1"/>
          </p:cNvSpPr>
          <p:nvPr>
            <p:ph type="title"/>
          </p:nvPr>
        </p:nvSpPr>
        <p:spPr/>
        <p:txBody>
          <a:bodyPr/>
          <a:lstStyle/>
          <a:p>
            <a:r>
              <a:rPr lang="en-US" dirty="0"/>
              <a:t>Data Augmentation</a:t>
            </a:r>
            <a:endParaRPr lang="en-SE" dirty="0"/>
          </a:p>
        </p:txBody>
      </p:sp>
      <p:sp>
        <p:nvSpPr>
          <p:cNvPr id="3" name="Content Placeholder 2">
            <a:extLst>
              <a:ext uri="{FF2B5EF4-FFF2-40B4-BE49-F238E27FC236}">
                <a16:creationId xmlns:a16="http://schemas.microsoft.com/office/drawing/2014/main" id="{E52AAE11-68BA-4854-BC04-4A3169CA5F9A}"/>
              </a:ext>
            </a:extLst>
          </p:cNvPr>
          <p:cNvSpPr>
            <a:spLocks noGrp="1"/>
          </p:cNvSpPr>
          <p:nvPr>
            <p:ph idx="1"/>
          </p:nvPr>
        </p:nvSpPr>
        <p:spPr/>
        <p:txBody>
          <a:bodyPr>
            <a:normAutofit lnSpcReduction="10000"/>
          </a:bodyPr>
          <a:lstStyle/>
          <a:p>
            <a:r>
              <a:rPr lang="en-US" dirty="0"/>
              <a:t>We performing augmentation on the input images, not the segmentation maps</a:t>
            </a:r>
          </a:p>
          <a:p>
            <a:r>
              <a:rPr lang="en-US" dirty="0"/>
              <a:t>When training segmentation networks we randomly perturb the input images:</a:t>
            </a:r>
          </a:p>
          <a:p>
            <a:pPr lvl="1"/>
            <a:r>
              <a:rPr lang="en-US" dirty="0"/>
              <a:t>Brightness, Saturation, Hue, Contrast</a:t>
            </a:r>
          </a:p>
          <a:p>
            <a:r>
              <a:rPr lang="en-US" dirty="0"/>
              <a:t>When training driving policies, we randomly perturb the input images:</a:t>
            </a:r>
          </a:p>
          <a:p>
            <a:pPr lvl="1"/>
            <a:r>
              <a:rPr lang="en-US" dirty="0"/>
              <a:t>Gaussian blur, Additive Gaussian noise, Spatial dropout, Brightness additive, Brightness multiplicative, Contrast multiplicative, Saturation multiplicative…</a:t>
            </a:r>
            <a:endParaRPr lang="en-SE" dirty="0"/>
          </a:p>
        </p:txBody>
      </p:sp>
      <p:sp>
        <p:nvSpPr>
          <p:cNvPr id="4" name="Slide Number Placeholder 3">
            <a:extLst>
              <a:ext uri="{FF2B5EF4-FFF2-40B4-BE49-F238E27FC236}">
                <a16:creationId xmlns:a16="http://schemas.microsoft.com/office/drawing/2014/main" id="{778D8C17-54D7-4D6C-AA90-3D4D5E2CDF50}"/>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spTree>
    <p:extLst>
      <p:ext uri="{BB962C8B-B14F-4D97-AF65-F5344CB8AC3E}">
        <p14:creationId xmlns:p14="http://schemas.microsoft.com/office/powerpoint/2010/main" val="2285633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9CD7B-1527-4EAC-BD97-1D32C07B5797}"/>
              </a:ext>
            </a:extLst>
          </p:cNvPr>
          <p:cNvSpPr>
            <a:spLocks noGrp="1"/>
          </p:cNvSpPr>
          <p:nvPr>
            <p:ph type="title"/>
          </p:nvPr>
        </p:nvSpPr>
        <p:spPr/>
        <p:txBody>
          <a:bodyPr/>
          <a:lstStyle/>
          <a:p>
            <a:r>
              <a:rPr lang="en-US" dirty="0"/>
              <a:t>Simulation Environment</a:t>
            </a:r>
            <a:endParaRPr lang="en-SE" dirty="0"/>
          </a:p>
        </p:txBody>
      </p:sp>
      <p:sp>
        <p:nvSpPr>
          <p:cNvPr id="3" name="Content Placeholder 2">
            <a:extLst>
              <a:ext uri="{FF2B5EF4-FFF2-40B4-BE49-F238E27FC236}">
                <a16:creationId xmlns:a16="http://schemas.microsoft.com/office/drawing/2014/main" id="{27F7438D-A7EE-4FF6-A6C0-7D0E667CB39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CEBFAB43-93B3-430E-B83F-CF8DD291F38F}"/>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EC1B2B98-CD34-439B-92CE-838E6CDEC368}"/>
              </a:ext>
            </a:extLst>
          </p:cNvPr>
          <p:cNvPicPr>
            <a:picLocks noChangeAspect="1"/>
          </p:cNvPicPr>
          <p:nvPr/>
        </p:nvPicPr>
        <p:blipFill>
          <a:blip r:embed="rId2"/>
          <a:stretch>
            <a:fillRect/>
          </a:stretch>
        </p:blipFill>
        <p:spPr>
          <a:xfrm>
            <a:off x="76200" y="1421593"/>
            <a:ext cx="8859486" cy="4829849"/>
          </a:xfrm>
          <a:prstGeom prst="rect">
            <a:avLst/>
          </a:prstGeom>
        </p:spPr>
      </p:pic>
    </p:spTree>
    <p:extLst>
      <p:ext uri="{BB962C8B-B14F-4D97-AF65-F5344CB8AC3E}">
        <p14:creationId xmlns:p14="http://schemas.microsoft.com/office/powerpoint/2010/main" val="3117353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D42C-BB64-4A17-97B9-42F6449A87D3}"/>
              </a:ext>
            </a:extLst>
          </p:cNvPr>
          <p:cNvSpPr>
            <a:spLocks noGrp="1"/>
          </p:cNvSpPr>
          <p:nvPr>
            <p:ph type="title"/>
          </p:nvPr>
        </p:nvSpPr>
        <p:spPr/>
        <p:txBody>
          <a:bodyPr/>
          <a:lstStyle/>
          <a:p>
            <a:r>
              <a:rPr lang="en-US" dirty="0"/>
              <a:t>Performance Evaluation</a:t>
            </a:r>
            <a:endParaRPr lang="en-SE" dirty="0"/>
          </a:p>
        </p:txBody>
      </p:sp>
      <p:sp>
        <p:nvSpPr>
          <p:cNvPr id="3" name="Content Placeholder 2">
            <a:extLst>
              <a:ext uri="{FF2B5EF4-FFF2-40B4-BE49-F238E27FC236}">
                <a16:creationId xmlns:a16="http://schemas.microsoft.com/office/drawing/2014/main" id="{10D0B92B-5FD9-4D08-A747-36D0F3228C5C}"/>
              </a:ext>
            </a:extLst>
          </p:cNvPr>
          <p:cNvSpPr>
            <a:spLocks noGrp="1"/>
          </p:cNvSpPr>
          <p:nvPr>
            <p:ph idx="1"/>
          </p:nvPr>
        </p:nvSpPr>
        <p:spPr>
          <a:xfrm>
            <a:off x="457200" y="1295400"/>
            <a:ext cx="8229600" cy="1828800"/>
          </a:xfrm>
        </p:spPr>
        <p:txBody>
          <a:bodyPr>
            <a:normAutofit fontScale="92500" lnSpcReduction="20000"/>
          </a:bodyPr>
          <a:lstStyle/>
          <a:p>
            <a:r>
              <a:rPr lang="en-US" dirty="0"/>
              <a:t>img2ctrl: end-to-end</a:t>
            </a:r>
          </a:p>
          <a:p>
            <a:r>
              <a:rPr lang="en-US" dirty="0"/>
              <a:t>img2wp: end-to-mid</a:t>
            </a:r>
          </a:p>
          <a:p>
            <a:r>
              <a:rPr lang="en-US" dirty="0"/>
              <a:t>seg2ctrl: mid-to-end</a:t>
            </a:r>
          </a:p>
          <a:p>
            <a:r>
              <a:rPr lang="en-US" dirty="0"/>
              <a:t>Ours: mid-to-mid</a:t>
            </a:r>
            <a:endParaRPr lang="en-SE" dirty="0"/>
          </a:p>
          <a:p>
            <a:endParaRPr lang="en-SE" dirty="0"/>
          </a:p>
        </p:txBody>
      </p:sp>
      <p:sp>
        <p:nvSpPr>
          <p:cNvPr id="4" name="Slide Number Placeholder 3">
            <a:extLst>
              <a:ext uri="{FF2B5EF4-FFF2-40B4-BE49-F238E27FC236}">
                <a16:creationId xmlns:a16="http://schemas.microsoft.com/office/drawing/2014/main" id="{CB2086D1-8869-444D-89CA-3EFDA56C0A3D}"/>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5" name="Picture 4">
            <a:extLst>
              <a:ext uri="{FF2B5EF4-FFF2-40B4-BE49-F238E27FC236}">
                <a16:creationId xmlns:a16="http://schemas.microsoft.com/office/drawing/2014/main" id="{5E12DDB5-C42A-4CB9-BAD9-683EFEE2404C}"/>
              </a:ext>
            </a:extLst>
          </p:cNvPr>
          <p:cNvPicPr>
            <a:picLocks noChangeAspect="1"/>
          </p:cNvPicPr>
          <p:nvPr/>
        </p:nvPicPr>
        <p:blipFill>
          <a:blip r:embed="rId2"/>
          <a:stretch>
            <a:fillRect/>
          </a:stretch>
        </p:blipFill>
        <p:spPr>
          <a:xfrm>
            <a:off x="218467" y="3230715"/>
            <a:ext cx="8707065" cy="3543795"/>
          </a:xfrm>
          <a:prstGeom prst="rect">
            <a:avLst/>
          </a:prstGeom>
        </p:spPr>
      </p:pic>
    </p:spTree>
    <p:extLst>
      <p:ext uri="{BB962C8B-B14F-4D97-AF65-F5344CB8AC3E}">
        <p14:creationId xmlns:p14="http://schemas.microsoft.com/office/powerpoint/2010/main" val="2369954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25925-0BBE-42B3-8C30-FDC3BD8CDF81}"/>
              </a:ext>
            </a:extLst>
          </p:cNvPr>
          <p:cNvSpPr>
            <a:spLocks noGrp="1"/>
          </p:cNvSpPr>
          <p:nvPr>
            <p:ph type="title"/>
          </p:nvPr>
        </p:nvSpPr>
        <p:spPr/>
        <p:txBody>
          <a:bodyPr/>
          <a:lstStyle/>
          <a:p>
            <a:r>
              <a:rPr lang="en-US" sz="3600" dirty="0">
                <a:solidFill>
                  <a:srgbClr val="FF0000"/>
                </a:solidFill>
              </a:rPr>
              <a:t>Conditional Affordance Learning (CAL) [Sauer 2018]</a:t>
            </a:r>
            <a:endParaRPr lang="en-SE" sz="3600" dirty="0">
              <a:solidFill>
                <a:srgbClr val="FF0000"/>
              </a:solidFill>
            </a:endParaRPr>
          </a:p>
        </p:txBody>
      </p:sp>
      <p:sp>
        <p:nvSpPr>
          <p:cNvPr id="3" name="Content Placeholder 2">
            <a:extLst>
              <a:ext uri="{FF2B5EF4-FFF2-40B4-BE49-F238E27FC236}">
                <a16:creationId xmlns:a16="http://schemas.microsoft.com/office/drawing/2014/main" id="{53397233-0B50-415D-A56F-0FD341E27229}"/>
              </a:ext>
            </a:extLst>
          </p:cNvPr>
          <p:cNvSpPr>
            <a:spLocks noGrp="1"/>
          </p:cNvSpPr>
          <p:nvPr>
            <p:ph idx="1"/>
          </p:nvPr>
        </p:nvSpPr>
        <p:spPr>
          <a:xfrm>
            <a:off x="457200" y="1295400"/>
            <a:ext cx="8229600" cy="2438400"/>
          </a:xfrm>
        </p:spPr>
        <p:txBody>
          <a:bodyPr/>
          <a:lstStyle/>
          <a:p>
            <a:r>
              <a:rPr lang="en-US" dirty="0"/>
              <a:t>Sauer A, </a:t>
            </a:r>
            <a:r>
              <a:rPr lang="en-US" dirty="0" err="1"/>
              <a:t>Savinov</a:t>
            </a:r>
            <a:r>
              <a:rPr lang="en-US" dirty="0"/>
              <a:t> N, Geiger A. Conditional affordance learning for driving in urban environments[J]. </a:t>
            </a:r>
            <a:r>
              <a:rPr lang="en-US" dirty="0" err="1"/>
              <a:t>arXiv</a:t>
            </a:r>
            <a:r>
              <a:rPr lang="en-US" dirty="0"/>
              <a:t> preprint arXiv:1806.06498, 2018. (ETHZ, TU Munich and Max Planck Institute)</a:t>
            </a:r>
            <a:endParaRPr lang="en-SE" dirty="0"/>
          </a:p>
        </p:txBody>
      </p:sp>
      <p:sp>
        <p:nvSpPr>
          <p:cNvPr id="4" name="Slide Number Placeholder 3">
            <a:extLst>
              <a:ext uri="{FF2B5EF4-FFF2-40B4-BE49-F238E27FC236}">
                <a16:creationId xmlns:a16="http://schemas.microsoft.com/office/drawing/2014/main" id="{CC139364-9BF0-4888-A3D9-05B141C8331A}"/>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5" name="Picture 4">
            <a:extLst>
              <a:ext uri="{FF2B5EF4-FFF2-40B4-BE49-F238E27FC236}">
                <a16:creationId xmlns:a16="http://schemas.microsoft.com/office/drawing/2014/main" id="{F31DB1AD-037E-4B59-B205-F95E52672F58}"/>
              </a:ext>
            </a:extLst>
          </p:cNvPr>
          <p:cNvPicPr>
            <a:picLocks noChangeAspect="1"/>
          </p:cNvPicPr>
          <p:nvPr/>
        </p:nvPicPr>
        <p:blipFill>
          <a:blip r:embed="rId2"/>
          <a:stretch>
            <a:fillRect/>
          </a:stretch>
        </p:blipFill>
        <p:spPr>
          <a:xfrm>
            <a:off x="0" y="4343400"/>
            <a:ext cx="9144000" cy="1759280"/>
          </a:xfrm>
          <a:prstGeom prst="rect">
            <a:avLst/>
          </a:prstGeom>
        </p:spPr>
      </p:pic>
      <p:sp>
        <p:nvSpPr>
          <p:cNvPr id="6" name="Rectangle 5">
            <a:extLst>
              <a:ext uri="{FF2B5EF4-FFF2-40B4-BE49-F238E27FC236}">
                <a16:creationId xmlns:a16="http://schemas.microsoft.com/office/drawing/2014/main" id="{4CE34673-5810-4310-8938-1B6F2C13E4D1}"/>
              </a:ext>
            </a:extLst>
          </p:cNvPr>
          <p:cNvSpPr/>
          <p:nvPr/>
        </p:nvSpPr>
        <p:spPr bwMode="auto">
          <a:xfrm>
            <a:off x="1066800" y="4883480"/>
            <a:ext cx="5105400" cy="1219200"/>
          </a:xfrm>
          <a:prstGeom prst="rect">
            <a:avLst/>
          </a:prstGeom>
          <a:noFill/>
          <a:ln w="38100">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4F098A20-16C4-4782-82DE-AFC776FCE7A2}"/>
              </a:ext>
            </a:extLst>
          </p:cNvPr>
          <p:cNvSpPr/>
          <p:nvPr/>
        </p:nvSpPr>
        <p:spPr>
          <a:xfrm>
            <a:off x="3886200" y="6142496"/>
            <a:ext cx="1371600" cy="369332"/>
          </a:xfrm>
          <a:prstGeom prst="rect">
            <a:avLst/>
          </a:prstGeom>
        </p:spPr>
        <p:txBody>
          <a:bodyPr wrap="square">
            <a:spAutoFit/>
          </a:bodyPr>
          <a:lstStyle/>
          <a:p>
            <a:r>
              <a:rPr lang="en-US" dirty="0"/>
              <a:t>End-to-Mid</a:t>
            </a:r>
            <a:endParaRPr lang="en-SE" dirty="0"/>
          </a:p>
        </p:txBody>
      </p:sp>
      <p:sp>
        <p:nvSpPr>
          <p:cNvPr id="8" name="Speech Bubble: Rectangle with Corners Rounded 7">
            <a:extLst>
              <a:ext uri="{FF2B5EF4-FFF2-40B4-BE49-F238E27FC236}">
                <a16:creationId xmlns:a16="http://schemas.microsoft.com/office/drawing/2014/main" id="{7F36F7B5-8D5B-4B9A-B559-633D40BAAA19}"/>
              </a:ext>
            </a:extLst>
          </p:cNvPr>
          <p:cNvSpPr/>
          <p:nvPr/>
        </p:nvSpPr>
        <p:spPr bwMode="auto">
          <a:xfrm>
            <a:off x="5133975" y="3999474"/>
            <a:ext cx="2895600" cy="687852"/>
          </a:xfrm>
          <a:prstGeom prst="wedgeRoundRectCallout">
            <a:avLst>
              <a:gd name="adj1" fmla="val -26769"/>
              <a:gd name="adj2" fmla="val 50437"/>
              <a:gd name="adj3" fmla="val 16667"/>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C00000"/>
                </a:solidFill>
                <a:effectLst/>
                <a:latin typeface="Arial" charset="0"/>
              </a:rPr>
              <a:t>No planner. </a:t>
            </a:r>
            <a:r>
              <a:rPr lang="en-US" dirty="0">
                <a:solidFill>
                  <a:srgbClr val="C00000"/>
                </a:solidFill>
              </a:rPr>
              <a:t>Trajectory </a:t>
            </a:r>
            <a:r>
              <a:rPr kumimoji="0" lang="en-US" sz="1800" b="0" i="0" u="none" strike="noStrike" cap="none" normalizeH="0" baseline="0" dirty="0">
                <a:ln>
                  <a:noFill/>
                </a:ln>
                <a:solidFill>
                  <a:srgbClr val="C00000"/>
                </a:solidFill>
                <a:effectLst/>
                <a:latin typeface="Arial" charset="0"/>
              </a:rPr>
              <a:t>is replaced with affordances</a:t>
            </a:r>
            <a:endParaRPr kumimoji="0" lang="en-SE" sz="1800" b="0" i="0" u="none" strike="noStrike" cap="none" normalizeH="0" baseline="0" dirty="0">
              <a:ln>
                <a:noFill/>
              </a:ln>
              <a:solidFill>
                <a:srgbClr val="C00000"/>
              </a:solidFill>
              <a:effectLst/>
              <a:latin typeface="Arial" charset="0"/>
            </a:endParaRPr>
          </a:p>
        </p:txBody>
      </p:sp>
      <p:cxnSp>
        <p:nvCxnSpPr>
          <p:cNvPr id="10" name="Straight Connector 9">
            <a:extLst>
              <a:ext uri="{FF2B5EF4-FFF2-40B4-BE49-F238E27FC236}">
                <a16:creationId xmlns:a16="http://schemas.microsoft.com/office/drawing/2014/main" id="{6C66E133-D5A3-44D4-AF2C-8355A1DD23D4}"/>
              </a:ext>
            </a:extLst>
          </p:cNvPr>
          <p:cNvCxnSpPr/>
          <p:nvPr/>
        </p:nvCxnSpPr>
        <p:spPr bwMode="auto">
          <a:xfrm flipH="1">
            <a:off x="5715000" y="4709203"/>
            <a:ext cx="304800" cy="457200"/>
          </a:xfrm>
          <a:prstGeom prst="line">
            <a:avLst/>
          </a:prstGeom>
          <a:noFill/>
          <a:ln w="25400" cap="flat" cmpd="sng" algn="ctr">
            <a:solidFill>
              <a:schemeClr val="tx1"/>
            </a:solidFill>
            <a:prstDash val="solid"/>
            <a:round/>
            <a:headEnd type="none" w="med" len="med"/>
            <a:tailEnd type="arrow" w="med" len="med"/>
          </a:ln>
          <a:effectLst/>
        </p:spPr>
      </p:cxnSp>
    </p:spTree>
    <p:extLst>
      <p:ext uri="{BB962C8B-B14F-4D97-AF65-F5344CB8AC3E}">
        <p14:creationId xmlns:p14="http://schemas.microsoft.com/office/powerpoint/2010/main" val="2902832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F2BA7-1827-4203-8DF9-DFDB7745E852}"/>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674BCBAB-86EA-47C8-B658-AFE5F136B54D}"/>
              </a:ext>
            </a:extLst>
          </p:cNvPr>
          <p:cNvSpPr>
            <a:spLocks noGrp="1"/>
          </p:cNvSpPr>
          <p:nvPr>
            <p:ph idx="1"/>
          </p:nvPr>
        </p:nvSpPr>
        <p:spPr>
          <a:xfrm>
            <a:off x="457200" y="1295400"/>
            <a:ext cx="8229600" cy="5479110"/>
          </a:xfrm>
        </p:spPr>
        <p:txBody>
          <a:bodyPr>
            <a:normAutofit fontScale="62500" lnSpcReduction="20000"/>
          </a:bodyPr>
          <a:lstStyle/>
          <a:p>
            <a:r>
              <a:rPr lang="en-US" dirty="0"/>
              <a:t>Most existing approaches to autonomous driving fall into one of two categories: modular pipelines, that build an extensive model of the environment, and imitation learning approaches, that map images directly to control outputs. A recently proposed third paradigm, direct perception, aims to combine the advantages of both by using a neural network to learn appropriate low-dimensional intermediate representations. However, existing direct perception approaches are restricted to simple highway situations, lacking the ability to navigate intersections, stop at traffic lights or respect speed limits. In this work, we propose </a:t>
            </a:r>
            <a:r>
              <a:rPr lang="en-US" dirty="0">
                <a:solidFill>
                  <a:srgbClr val="C00000"/>
                </a:solidFill>
              </a:rPr>
              <a:t>a direct perception approach which maps video input to intermediate representations suitable for autonomous navigation in complex urban environments given high-level directional inputs. </a:t>
            </a:r>
            <a:r>
              <a:rPr lang="en-US" dirty="0"/>
              <a:t>Compared to state-of-the-art reinforcement and conditional imitation learning approaches, we achieve an improvement of up to 68% in goal-directed navigation on the challenging CARLA simulation benchmark. In addition, our approach is the first to handle traffic lights and speed signs by using image-level labels only, as well as smooth car-following, resulting in a significant reduction of traffic accidents in simulation.</a:t>
            </a:r>
          </a:p>
        </p:txBody>
      </p:sp>
      <p:sp>
        <p:nvSpPr>
          <p:cNvPr id="4" name="Slide Number Placeholder 3">
            <a:extLst>
              <a:ext uri="{FF2B5EF4-FFF2-40B4-BE49-F238E27FC236}">
                <a16:creationId xmlns:a16="http://schemas.microsoft.com/office/drawing/2014/main" id="{943F2085-8685-4941-BC33-6D6891316CA7}"/>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
        <p:nvSpPr>
          <p:cNvPr id="6" name="Rectangle 5">
            <a:extLst>
              <a:ext uri="{FF2B5EF4-FFF2-40B4-BE49-F238E27FC236}">
                <a16:creationId xmlns:a16="http://schemas.microsoft.com/office/drawing/2014/main" id="{79BD38CC-627E-46AF-94EF-2765AC1550CE}"/>
              </a:ext>
            </a:extLst>
          </p:cNvPr>
          <p:cNvSpPr/>
          <p:nvPr/>
        </p:nvSpPr>
        <p:spPr>
          <a:xfrm>
            <a:off x="2743200" y="6530035"/>
            <a:ext cx="4572000" cy="246221"/>
          </a:xfrm>
          <a:prstGeom prst="rect">
            <a:avLst/>
          </a:prstGeom>
        </p:spPr>
        <p:txBody>
          <a:bodyPr>
            <a:spAutoFit/>
          </a:bodyPr>
          <a:lstStyle/>
          <a:p>
            <a:r>
              <a:rPr lang="en-US" sz="1000" dirty="0"/>
              <a:t>https://autonomousvision.github.io/conditional-affordance-learning/</a:t>
            </a:r>
            <a:endParaRPr lang="en-SE" sz="1000" dirty="0"/>
          </a:p>
        </p:txBody>
      </p:sp>
    </p:spTree>
    <p:extLst>
      <p:ext uri="{BB962C8B-B14F-4D97-AF65-F5344CB8AC3E}">
        <p14:creationId xmlns:p14="http://schemas.microsoft.com/office/powerpoint/2010/main" val="2432095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4680F-0A21-4060-9400-ADEF53F37381}"/>
              </a:ext>
            </a:extLst>
          </p:cNvPr>
          <p:cNvSpPr>
            <a:spLocks noGrp="1"/>
          </p:cNvSpPr>
          <p:nvPr>
            <p:ph type="title"/>
          </p:nvPr>
        </p:nvSpPr>
        <p:spPr/>
        <p:txBody>
          <a:bodyPr/>
          <a:lstStyle/>
          <a:p>
            <a:r>
              <a:rPr lang="en-US" dirty="0"/>
              <a:t>Notations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1503F4-54DE-4B21-AE20-8D8E0026DF31}"/>
                  </a:ext>
                </a:extLst>
              </p:cNvPr>
              <p:cNvSpPr>
                <a:spLocks noGrp="1"/>
              </p:cNvSpPr>
              <p:nvPr>
                <p:ph idx="1"/>
              </p:nvPr>
            </p:nvSpPr>
            <p:spPr/>
            <p:txBody>
              <a:bodyPr>
                <a:normAutofit/>
              </a:bodyPr>
              <a:lstStyle/>
              <a:p>
                <a:r>
                  <a:rPr lang="en-US" dirty="0"/>
                  <a:t>State: </a:t>
                </a:r>
                <a14:m>
                  <m:oMath xmlns:m="http://schemas.openxmlformats.org/officeDocument/2006/math">
                    <m:r>
                      <a:rPr lang="en-US" b="0" i="1" smtClean="0">
                        <a:latin typeface="Cambria Math" panose="02040503050406030204" pitchFamily="18" charset="0"/>
                      </a:rPr>
                      <m:t>𝑠</m:t>
                    </m:r>
                  </m:oMath>
                </a14:m>
                <a:r>
                  <a:rPr lang="en-US" dirty="0"/>
                  <a:t> (sometimes </a:t>
                </a:r>
                <a14:m>
                  <m:oMath xmlns:m="http://schemas.openxmlformats.org/officeDocument/2006/math">
                    <m:r>
                      <a:rPr lang="en-US" b="0" i="1" smtClean="0">
                        <a:latin typeface="Cambria Math" panose="02040503050406030204" pitchFamily="18" charset="0"/>
                      </a:rPr>
                      <m:t>𝑥</m:t>
                    </m:r>
                  </m:oMath>
                </a14:m>
                <a:r>
                  <a:rPr lang="en-US" dirty="0"/>
                  <a:t>)</a:t>
                </a:r>
              </a:p>
              <a:p>
                <a:r>
                  <a:rPr lang="en-US" dirty="0"/>
                  <a:t>Action: </a:t>
                </a:r>
                <a14:m>
                  <m:oMath xmlns:m="http://schemas.openxmlformats.org/officeDocument/2006/math">
                    <m:r>
                      <a:rPr lang="en-US" b="0" i="1" smtClean="0">
                        <a:latin typeface="Cambria Math" panose="02040503050406030204" pitchFamily="18" charset="0"/>
                      </a:rPr>
                      <m:t>𝑎</m:t>
                    </m:r>
                  </m:oMath>
                </a14:m>
                <a:r>
                  <a:rPr lang="en-US" dirty="0"/>
                  <a:t> (sometimes </a:t>
                </a:r>
                <a14:m>
                  <m:oMath xmlns:m="http://schemas.openxmlformats.org/officeDocument/2006/math">
                    <m:r>
                      <a:rPr lang="en-US" b="0" i="1" smtClean="0">
                        <a:latin typeface="Cambria Math" panose="02040503050406030204" pitchFamily="18" charset="0"/>
                      </a:rPr>
                      <m:t>𝑦</m:t>
                    </m:r>
                  </m:oMath>
                </a14:m>
                <a:r>
                  <a:rPr lang="en-US" dirty="0"/>
                  <a:t>)</a:t>
                </a:r>
              </a:p>
              <a:p>
                <a:r>
                  <a:rPr lang="en-US" dirty="0"/>
                  <a:t>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oMath>
                </a14:m>
                <a:r>
                  <a:rPr lang="en-US" dirty="0"/>
                  <a:t> (sometimes </a:t>
                </a:r>
                <a14:m>
                  <m:oMath xmlns:m="http://schemas.openxmlformats.org/officeDocument/2006/math">
                    <m:r>
                      <a:rPr lang="en-US" b="0" i="1" smtClean="0">
                        <a:latin typeface="Cambria Math" panose="02040503050406030204" pitchFamily="18" charset="0"/>
                      </a:rPr>
                      <m:t>h</m:t>
                    </m:r>
                  </m:oMath>
                </a14:m>
                <a:r>
                  <a:rPr lang="en-US" dirty="0"/>
                  <a:t>)</a:t>
                </a:r>
              </a:p>
              <a:p>
                <a:pPr lvl="1"/>
                <a:r>
                  <a:rPr lang="en-US" dirty="0"/>
                  <a:t>Deterministic policy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i="1" dirty="0"/>
                  <a:t> </a:t>
                </a:r>
              </a:p>
              <a:p>
                <a:pPr lvl="1"/>
                <a:r>
                  <a:rPr lang="en-US" dirty="0"/>
                  <a:t>Stochastic policy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i="1" dirty="0"/>
              </a:p>
              <a:p>
                <a:r>
                  <a:rPr lang="en-US" dirty="0"/>
                  <a:t>Environment Model: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pPr lvl="1"/>
                <a:r>
                  <a:rPr lang="en-US" dirty="0"/>
                  <a:t>Known: model-based</a:t>
                </a:r>
              </a:p>
              <a:p>
                <a:pPr lvl="1"/>
                <a:r>
                  <a:rPr lang="en-US" dirty="0"/>
                  <a:t>Unknown: model-free</a:t>
                </a:r>
              </a:p>
            </p:txBody>
          </p:sp>
        </mc:Choice>
        <mc:Fallback xmlns="">
          <p:sp>
            <p:nvSpPr>
              <p:cNvPr id="3" name="Content Placeholder 2">
                <a:extLst>
                  <a:ext uri="{FF2B5EF4-FFF2-40B4-BE49-F238E27FC236}">
                    <a16:creationId xmlns:a16="http://schemas.microsoft.com/office/drawing/2014/main" id="{B81503F4-54DE-4B21-AE20-8D8E0026DF31}"/>
                  </a:ext>
                </a:extLst>
              </p:cNvPr>
              <p:cNvSpPr>
                <a:spLocks noGrp="1" noRot="1" noChangeAspect="1" noMove="1" noResize="1" noEditPoints="1" noAdjustHandles="1" noChangeArrowheads="1" noChangeShapeType="1" noTextEdit="1"/>
              </p:cNvSpPr>
              <p:nvPr>
                <p:ph idx="1"/>
              </p:nvPr>
            </p:nvSpPr>
            <p:spPr>
              <a:blipFill>
                <a:blip r:embed="rId2"/>
                <a:stretch>
                  <a:fillRect l="-1586" t="-140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B914EB6-5BAA-42C5-9776-5D25B6639B8F}"/>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3</a:t>
            </a:fld>
            <a:endParaRPr lang="en-US" altLang="zh-CN"/>
          </a:p>
        </p:txBody>
      </p:sp>
    </p:spTree>
    <p:extLst>
      <p:ext uri="{BB962C8B-B14F-4D97-AF65-F5344CB8AC3E}">
        <p14:creationId xmlns:p14="http://schemas.microsoft.com/office/powerpoint/2010/main" val="1503393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302D-073D-4624-BD94-46DC14376279}"/>
              </a:ext>
            </a:extLst>
          </p:cNvPr>
          <p:cNvSpPr>
            <a:spLocks noGrp="1"/>
          </p:cNvSpPr>
          <p:nvPr>
            <p:ph type="title"/>
          </p:nvPr>
        </p:nvSpPr>
        <p:spPr/>
        <p:txBody>
          <a:bodyPr/>
          <a:lstStyle/>
          <a:p>
            <a:r>
              <a:rPr lang="en-US" sz="3600" dirty="0"/>
              <a:t>Conditional Affordance Learning (CAL)</a:t>
            </a:r>
            <a:endParaRPr lang="en-SE" sz="3600" dirty="0"/>
          </a:p>
        </p:txBody>
      </p:sp>
      <p:sp>
        <p:nvSpPr>
          <p:cNvPr id="3" name="Content Placeholder 2">
            <a:extLst>
              <a:ext uri="{FF2B5EF4-FFF2-40B4-BE49-F238E27FC236}">
                <a16:creationId xmlns:a16="http://schemas.microsoft.com/office/drawing/2014/main" id="{644874E6-4125-4E73-926D-E1DA4917E160}"/>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173A17C-B3F0-475C-B863-AE7E99D91BCC}"/>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5" name="Picture 4">
            <a:extLst>
              <a:ext uri="{FF2B5EF4-FFF2-40B4-BE49-F238E27FC236}">
                <a16:creationId xmlns:a16="http://schemas.microsoft.com/office/drawing/2014/main" id="{1B8A8E81-8C9C-4BBF-B809-3099A9636C77}"/>
              </a:ext>
            </a:extLst>
          </p:cNvPr>
          <p:cNvPicPr>
            <a:picLocks noChangeAspect="1"/>
          </p:cNvPicPr>
          <p:nvPr/>
        </p:nvPicPr>
        <p:blipFill>
          <a:blip r:embed="rId2"/>
          <a:stretch>
            <a:fillRect/>
          </a:stretch>
        </p:blipFill>
        <p:spPr>
          <a:xfrm>
            <a:off x="0" y="1490965"/>
            <a:ext cx="9144000" cy="3876069"/>
          </a:xfrm>
          <a:prstGeom prst="rect">
            <a:avLst/>
          </a:prstGeom>
        </p:spPr>
      </p:pic>
    </p:spTree>
    <p:extLst>
      <p:ext uri="{BB962C8B-B14F-4D97-AF65-F5344CB8AC3E}">
        <p14:creationId xmlns:p14="http://schemas.microsoft.com/office/powerpoint/2010/main" val="2274227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CCE73-2308-419F-998F-F8AC52C23507}"/>
              </a:ext>
            </a:extLst>
          </p:cNvPr>
          <p:cNvSpPr>
            <a:spLocks noGrp="1"/>
          </p:cNvSpPr>
          <p:nvPr>
            <p:ph type="title"/>
          </p:nvPr>
        </p:nvSpPr>
        <p:spPr>
          <a:xfrm>
            <a:off x="457200" y="-140617"/>
            <a:ext cx="8229600" cy="868362"/>
          </a:xfrm>
        </p:spPr>
        <p:txBody>
          <a:bodyPr/>
          <a:lstStyle/>
          <a:p>
            <a:r>
              <a:rPr lang="en-US" dirty="0"/>
              <a:t>Affordances</a:t>
            </a:r>
            <a:endParaRPr lang="en-SE" dirty="0"/>
          </a:p>
        </p:txBody>
      </p:sp>
      <p:sp>
        <p:nvSpPr>
          <p:cNvPr id="3" name="Content Placeholder 2">
            <a:extLst>
              <a:ext uri="{FF2B5EF4-FFF2-40B4-BE49-F238E27FC236}">
                <a16:creationId xmlns:a16="http://schemas.microsoft.com/office/drawing/2014/main" id="{42123428-426F-436D-BCAE-4FECC38D428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3B71ECA-FEE8-44AF-B02C-A5C60758BCA0}"/>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35DB6F6C-7EE3-43DE-B020-8E7EDD813EE8}"/>
              </a:ext>
            </a:extLst>
          </p:cNvPr>
          <p:cNvPicPr>
            <a:picLocks noChangeAspect="1"/>
          </p:cNvPicPr>
          <p:nvPr/>
        </p:nvPicPr>
        <p:blipFill>
          <a:blip r:embed="rId2"/>
          <a:stretch>
            <a:fillRect/>
          </a:stretch>
        </p:blipFill>
        <p:spPr>
          <a:xfrm>
            <a:off x="0" y="757320"/>
            <a:ext cx="9144000" cy="3791414"/>
          </a:xfrm>
          <a:prstGeom prst="rect">
            <a:avLst/>
          </a:prstGeom>
        </p:spPr>
      </p:pic>
      <p:pic>
        <p:nvPicPr>
          <p:cNvPr id="6" name="Picture 5">
            <a:extLst>
              <a:ext uri="{FF2B5EF4-FFF2-40B4-BE49-F238E27FC236}">
                <a16:creationId xmlns:a16="http://schemas.microsoft.com/office/drawing/2014/main" id="{1D7E0274-83E6-4639-8B07-6804B123CFCE}"/>
              </a:ext>
            </a:extLst>
          </p:cNvPr>
          <p:cNvPicPr>
            <a:picLocks noChangeAspect="1"/>
          </p:cNvPicPr>
          <p:nvPr/>
        </p:nvPicPr>
        <p:blipFill>
          <a:blip r:embed="rId3"/>
          <a:stretch>
            <a:fillRect/>
          </a:stretch>
        </p:blipFill>
        <p:spPr>
          <a:xfrm>
            <a:off x="-9441" y="4516770"/>
            <a:ext cx="9144000" cy="2266660"/>
          </a:xfrm>
          <a:prstGeom prst="rect">
            <a:avLst/>
          </a:prstGeom>
        </p:spPr>
      </p:pic>
    </p:spTree>
    <p:extLst>
      <p:ext uri="{BB962C8B-B14F-4D97-AF65-F5344CB8AC3E}">
        <p14:creationId xmlns:p14="http://schemas.microsoft.com/office/powerpoint/2010/main" val="920667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7CD3E-CF49-4B92-9E64-4763DF44422D}"/>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E2EC729-BD05-4361-8B8B-87A802641CB6}"/>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97D9B3AB-1BCC-41FB-A69E-DC4C1F2ABADD}"/>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5" name="Picture 4">
            <a:extLst>
              <a:ext uri="{FF2B5EF4-FFF2-40B4-BE49-F238E27FC236}">
                <a16:creationId xmlns:a16="http://schemas.microsoft.com/office/drawing/2014/main" id="{711179A8-89AA-40D0-A40C-BD85E14A1D95}"/>
              </a:ext>
            </a:extLst>
          </p:cNvPr>
          <p:cNvPicPr>
            <a:picLocks noChangeAspect="1"/>
          </p:cNvPicPr>
          <p:nvPr/>
        </p:nvPicPr>
        <p:blipFill>
          <a:blip r:embed="rId2"/>
          <a:stretch>
            <a:fillRect/>
          </a:stretch>
        </p:blipFill>
        <p:spPr>
          <a:xfrm>
            <a:off x="0" y="573058"/>
            <a:ext cx="8953354" cy="6284942"/>
          </a:xfrm>
          <a:prstGeom prst="rect">
            <a:avLst/>
          </a:prstGeom>
        </p:spPr>
      </p:pic>
    </p:spTree>
    <p:extLst>
      <p:ext uri="{BB962C8B-B14F-4D97-AF65-F5344CB8AC3E}">
        <p14:creationId xmlns:p14="http://schemas.microsoft.com/office/powerpoint/2010/main" val="967844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4A66F-9FD6-4A78-BAE4-C78C07A35C0A}"/>
              </a:ext>
            </a:extLst>
          </p:cNvPr>
          <p:cNvSpPr>
            <a:spLocks noGrp="1"/>
          </p:cNvSpPr>
          <p:nvPr>
            <p:ph type="title"/>
          </p:nvPr>
        </p:nvSpPr>
        <p:spPr/>
        <p:txBody>
          <a:bodyPr/>
          <a:lstStyle/>
          <a:p>
            <a:r>
              <a:rPr lang="en-US" dirty="0"/>
              <a:t>Perception DNN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E1A4B1-9E81-49DD-B8DC-C9CE98DC2469}"/>
                  </a:ext>
                </a:extLst>
              </p:cNvPr>
              <p:cNvSpPr>
                <a:spLocks noGrp="1"/>
              </p:cNvSpPr>
              <p:nvPr>
                <p:ph idx="1"/>
              </p:nvPr>
            </p:nvSpPr>
            <p:spPr>
              <a:xfrm>
                <a:off x="152400" y="914400"/>
                <a:ext cx="8763000" cy="990600"/>
              </a:xfrm>
            </p:spPr>
            <p:txBody>
              <a:bodyPr>
                <a:normAutofit fontScale="47500" lnSpcReduction="20000"/>
              </a:bodyPr>
              <a:lstStyle/>
              <a:p>
                <a:r>
                  <a:rPr lang="en-US" dirty="0"/>
                  <a:t>Loss function </a:t>
                </a:r>
                <a14:m>
                  <m:oMath xmlns:m="http://schemas.openxmlformats.org/officeDocument/2006/math">
                    <m:r>
                      <a:rPr lang="en-US" b="0" i="1" smtClean="0">
                        <a:latin typeface="Cambria Math" panose="02040503050406030204" pitchFamily="18" charset="0"/>
                      </a:rPr>
                      <m:t>ℒ</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3</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𝑗</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3</m:t>
                        </m:r>
                      </m:sup>
                      <m:e>
                        <m:sSub>
                          <m:sSubPr>
                            <m:ctrlPr>
                              <a:rPr lang="en-US" i="1">
                                <a:latin typeface="Cambria Math" panose="02040503050406030204" pitchFamily="18" charset="0"/>
                              </a:rPr>
                            </m:ctrlPr>
                          </m:sSubPr>
                          <m:e>
                            <m:r>
                              <a:rPr lang="en-US" b="0" i="1" smtClean="0">
                                <a:latin typeface="Cambria Math" panose="02040503050406030204" pitchFamily="18" charset="0"/>
                              </a:rPr>
                              <m:t>𝑀𝐴𝐸</m:t>
                            </m:r>
                          </m:e>
                          <m:sub>
                            <m:r>
                              <a:rPr lang="en-US" b="0" i="1" smtClean="0">
                                <a:latin typeface="Cambria Math" panose="02040503050406030204" pitchFamily="18" charset="0"/>
                              </a:rPr>
                              <m:t>𝑘</m:t>
                            </m:r>
                          </m:sub>
                        </m:sSub>
                      </m:e>
                    </m:nary>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𝑗</m:t>
                        </m:r>
                      </m:sub>
                    </m:sSub>
                  </m:oMath>
                </a14:m>
                <a:r>
                  <a:rPr lang="en-US" dirty="0"/>
                  <a:t>: Cross-Entropy Loss for classification;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𝑀𝐴𝐸</m:t>
                        </m:r>
                      </m:e>
                      <m:sub>
                        <m:r>
                          <a:rPr lang="en-US" i="1">
                            <a:latin typeface="Cambria Math" panose="02040503050406030204" pitchFamily="18" charset="0"/>
                          </a:rPr>
                          <m:t>𝑘</m:t>
                        </m:r>
                      </m:sub>
                    </m:sSub>
                  </m:oMath>
                </a14:m>
                <a:r>
                  <a:rPr lang="en-US" dirty="0"/>
                  <a:t>: Mean Absolute Error for regression</a:t>
                </a:r>
              </a:p>
              <a:p>
                <a:r>
                  <a:rPr lang="en-US" dirty="0"/>
                  <a:t>Condition </a:t>
                </a:r>
                <a14:m>
                  <m:oMath xmlns:m="http://schemas.openxmlformats.org/officeDocument/2006/math">
                    <m:r>
                      <a:rPr lang="en-US" b="0" i="1" smtClean="0">
                        <a:latin typeface="Cambria Math" panose="02040503050406030204" pitchFamily="18" charset="0"/>
                      </a:rPr>
                      <m:t>𝑑</m:t>
                    </m:r>
                  </m:oMath>
                </a14:m>
                <a:r>
                  <a:rPr lang="en-US" dirty="0"/>
                  <a:t> acts as a switch in task blocks for “relative angle” and “distance to centerline”.</a:t>
                </a:r>
                <a:endParaRPr lang="en-SE" dirty="0"/>
              </a:p>
            </p:txBody>
          </p:sp>
        </mc:Choice>
        <mc:Fallback xmlns="">
          <p:sp>
            <p:nvSpPr>
              <p:cNvPr id="3" name="Content Placeholder 2">
                <a:extLst>
                  <a:ext uri="{FF2B5EF4-FFF2-40B4-BE49-F238E27FC236}">
                    <a16:creationId xmlns:a16="http://schemas.microsoft.com/office/drawing/2014/main" id="{06E1A4B1-9E81-49DD-B8DC-C9CE98DC2469}"/>
                  </a:ext>
                </a:extLst>
              </p:cNvPr>
              <p:cNvSpPr>
                <a:spLocks noGrp="1" noRot="1" noChangeAspect="1" noMove="1" noResize="1" noEditPoints="1" noAdjustHandles="1" noChangeArrowheads="1" noChangeShapeType="1" noTextEdit="1"/>
              </p:cNvSpPr>
              <p:nvPr>
                <p:ph idx="1"/>
              </p:nvPr>
            </p:nvSpPr>
            <p:spPr>
              <a:xfrm>
                <a:off x="152400" y="914400"/>
                <a:ext cx="8763000" cy="990600"/>
              </a:xfrm>
              <a:blipFill>
                <a:blip r:embed="rId2"/>
                <a:stretch>
                  <a:fillRect l="-209" t="-38650" b="-184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113FA3-7F15-4A40-8F03-08323150B1FE}"/>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5" name="Picture 4">
            <a:extLst>
              <a:ext uri="{FF2B5EF4-FFF2-40B4-BE49-F238E27FC236}">
                <a16:creationId xmlns:a16="http://schemas.microsoft.com/office/drawing/2014/main" id="{59A1B07A-AAB5-4A74-A9B0-3D23C0A6D630}"/>
              </a:ext>
            </a:extLst>
          </p:cNvPr>
          <p:cNvPicPr>
            <a:picLocks noChangeAspect="1"/>
          </p:cNvPicPr>
          <p:nvPr/>
        </p:nvPicPr>
        <p:blipFill>
          <a:blip r:embed="rId3"/>
          <a:stretch>
            <a:fillRect/>
          </a:stretch>
        </p:blipFill>
        <p:spPr>
          <a:xfrm>
            <a:off x="0" y="1851165"/>
            <a:ext cx="9144000" cy="5000766"/>
          </a:xfrm>
          <a:prstGeom prst="rect">
            <a:avLst/>
          </a:prstGeom>
        </p:spPr>
      </p:pic>
    </p:spTree>
    <p:extLst>
      <p:ext uri="{BB962C8B-B14F-4D97-AF65-F5344CB8AC3E}">
        <p14:creationId xmlns:p14="http://schemas.microsoft.com/office/powerpoint/2010/main" val="2486872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16A83-7816-4F3D-84B9-4CC25D086D5F}"/>
              </a:ext>
            </a:extLst>
          </p:cNvPr>
          <p:cNvSpPr>
            <a:spLocks noGrp="1"/>
          </p:cNvSpPr>
          <p:nvPr>
            <p:ph type="title"/>
          </p:nvPr>
        </p:nvSpPr>
        <p:spPr/>
        <p:txBody>
          <a:bodyPr/>
          <a:lstStyle/>
          <a:p>
            <a:r>
              <a:rPr lang="en-US" dirty="0"/>
              <a:t>Longitudinal Control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D9A0-A548-4247-A100-CA4794DD4B54}"/>
                  </a:ext>
                </a:extLst>
              </p:cNvPr>
              <p:cNvSpPr>
                <a:spLocks noGrp="1"/>
              </p:cNvSpPr>
              <p:nvPr>
                <p:ph idx="1"/>
              </p:nvPr>
            </p:nvSpPr>
            <p:spPr>
              <a:xfrm>
                <a:off x="457200" y="1295400"/>
                <a:ext cx="8229600" cy="2768026"/>
              </a:xfrm>
            </p:spPr>
            <p:txBody>
              <a:bodyPr>
                <a:normAutofit fontScale="47500" lnSpcReduction="20000"/>
              </a:bodyPr>
              <a:lstStyle/>
              <a:p>
                <a:r>
                  <a:rPr lang="en-US" dirty="0"/>
                  <a:t>The states are ordered in descending importance from top-to-bottom as indicated by the color intensity. Control laws in each state:</a:t>
                </a:r>
              </a:p>
              <a:p>
                <a:r>
                  <a:rPr lang="en-US" dirty="0" err="1"/>
                  <a:t>over_limit</a:t>
                </a:r>
                <a:r>
                  <a:rPr lang="en-US" dirty="0"/>
                  <a:t>: </a:t>
                </a:r>
                <a14:m>
                  <m:oMath xmlns:m="http://schemas.openxmlformats.org/officeDocument/2006/math">
                    <m:r>
                      <a:rPr lang="en-US" b="0" i="1" smtClean="0">
                        <a:latin typeface="Cambria Math" panose="02040503050406030204" pitchFamily="18" charset="0"/>
                      </a:rPr>
                      <m:t>𝑏𝑟𝑎𝑘𝑒</m:t>
                    </m:r>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𝑡</m:t>
                            </m:r>
                          </m:e>
                        </m:d>
                      </m:den>
                    </m:f>
                  </m:oMath>
                </a14:m>
                <a:endParaRPr lang="en-US" dirty="0"/>
              </a:p>
              <a:p>
                <a:pPr lvl="1"/>
                <a14:m>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oMath>
                </a14:m>
                <a:r>
                  <a:rPr lang="en-US" dirty="0"/>
                  <a:t> current speed;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t>: speed limit</a:t>
                </a:r>
              </a:p>
              <a:p>
                <a:r>
                  <a:rPr lang="en-US" dirty="0" err="1"/>
                  <a:t>red_light</a:t>
                </a:r>
                <a:r>
                  <a:rPr lang="en-US" dirty="0"/>
                  <a:t>: </a:t>
                </a:r>
                <a14:m>
                  <m:oMath xmlns:m="http://schemas.openxmlformats.org/officeDocument/2006/math">
                    <m:r>
                      <a:rPr lang="en-US" i="1">
                        <a:latin typeface="Cambria Math" panose="02040503050406030204" pitchFamily="18" charset="0"/>
                      </a:rPr>
                      <m:t>𝑏𝑟𝑎𝑘𝑒</m:t>
                    </m:r>
                    <m:r>
                      <a:rPr lang="en-US" i="1">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num>
                      <m:den>
                        <m:r>
                          <a:rPr lang="en-US" b="0" i="1" smtClean="0">
                            <a:latin typeface="Cambria Math" panose="02040503050406030204" pitchFamily="18" charset="0"/>
                          </a:rPr>
                          <m:t>30</m:t>
                        </m:r>
                      </m:den>
                    </m:f>
                  </m:oMath>
                </a14:m>
                <a:endParaRPr lang="en-US" dirty="0"/>
              </a:p>
              <a:p>
                <a:pPr lvl="1"/>
                <a:r>
                  <a:rPr lang="en-US" dirty="0"/>
                  <a:t>We use smaller multiplier </a:t>
                </a:r>
                <a14:m>
                  <m:oMath xmlns:m="http://schemas.openxmlformats.org/officeDocument/2006/math">
                    <m:r>
                      <a:rPr lang="en-US" b="0" i="1" smtClean="0">
                        <a:latin typeface="Cambria Math" panose="02040503050406030204" pitchFamily="18" charset="0"/>
                      </a:rPr>
                      <m:t>.2</m:t>
                    </m:r>
                  </m:oMath>
                </a14:m>
                <a:r>
                  <a:rPr lang="en-US" dirty="0"/>
                  <a:t> to slow down gradually; </a:t>
                </a:r>
                <a14:m>
                  <m:oMath xmlns:m="http://schemas.openxmlformats.org/officeDocument/2006/math">
                    <m:r>
                      <a:rPr lang="en-US" b="0" i="1" smtClean="0">
                        <a:latin typeface="Cambria Math" panose="02040503050406030204" pitchFamily="18" charset="0"/>
                      </a:rPr>
                      <m:t>30</m:t>
                    </m:r>
                  </m:oMath>
                </a14:m>
                <a:r>
                  <a:rPr lang="en-US" dirty="0"/>
                  <a:t>km/h is the typical speed zone where red lights are located.</a:t>
                </a:r>
              </a:p>
              <a:p>
                <a:r>
                  <a:rPr lang="en-US" dirty="0" err="1"/>
                  <a:t>hazard_stop</a:t>
                </a:r>
                <a:r>
                  <a:rPr lang="en-US" dirty="0"/>
                  <a:t>: </a:t>
                </a:r>
                <a14:m>
                  <m:oMath xmlns:m="http://schemas.openxmlformats.org/officeDocument/2006/math">
                    <m:r>
                      <a:rPr lang="en-US" i="1">
                        <a:latin typeface="Cambria Math" panose="02040503050406030204" pitchFamily="18" charset="0"/>
                      </a:rPr>
                      <m:t>𝑏𝑟𝑎𝑘𝑒</m:t>
                    </m:r>
                    <m:r>
                      <a:rPr lang="en-US" b="0" i="1" smtClean="0">
                        <a:latin typeface="Cambria Math" panose="02040503050406030204" pitchFamily="18" charset="0"/>
                      </a:rPr>
                      <m:t>=1</m:t>
                    </m:r>
                  </m:oMath>
                </a14:m>
                <a:r>
                  <a:rPr lang="en-US" dirty="0"/>
                  <a:t> (full braking)</a:t>
                </a:r>
              </a:p>
              <a:p>
                <a:r>
                  <a:rPr lang="en-US" dirty="0"/>
                  <a:t>following and cruising: PID controller tuned with Ziegler-Nichols.</a:t>
                </a:r>
              </a:p>
              <a:p>
                <a:r>
                  <a:rPr lang="en-US" dirty="0"/>
                  <a:t>Lateral control: standard Stanley controller (omitted)</a:t>
                </a:r>
              </a:p>
              <a:p>
                <a:r>
                  <a:rPr lang="en-US" dirty="0">
                    <a:solidFill>
                      <a:srgbClr val="C00000"/>
                    </a:solidFill>
                  </a:rPr>
                  <a:t>My thoughts: control based on affordances instead of a planned trajectory (waypoints).</a:t>
                </a:r>
                <a:endParaRPr lang="en-SE" dirty="0">
                  <a:solidFill>
                    <a:srgbClr val="C00000"/>
                  </a:solidFill>
                </a:endParaRPr>
              </a:p>
            </p:txBody>
          </p:sp>
        </mc:Choice>
        <mc:Fallback xmlns="">
          <p:sp>
            <p:nvSpPr>
              <p:cNvPr id="3" name="Content Placeholder 2">
                <a:extLst>
                  <a:ext uri="{FF2B5EF4-FFF2-40B4-BE49-F238E27FC236}">
                    <a16:creationId xmlns:a16="http://schemas.microsoft.com/office/drawing/2014/main" id="{248CD9A0-A548-4247-A100-CA4794DD4B54}"/>
                  </a:ext>
                </a:extLst>
              </p:cNvPr>
              <p:cNvSpPr>
                <a:spLocks noGrp="1" noRot="1" noChangeAspect="1" noMove="1" noResize="1" noEditPoints="1" noAdjustHandles="1" noChangeArrowheads="1" noChangeShapeType="1" noTextEdit="1"/>
              </p:cNvSpPr>
              <p:nvPr>
                <p:ph idx="1"/>
              </p:nvPr>
            </p:nvSpPr>
            <p:spPr>
              <a:xfrm>
                <a:off x="457200" y="1295400"/>
                <a:ext cx="8229600" cy="2768026"/>
              </a:xfrm>
              <a:blipFill>
                <a:blip r:embed="rId3"/>
                <a:stretch>
                  <a:fillRect l="-222" t="-22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53A419E-57A5-4612-A5A0-8A66BE807EA0}"/>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5" name="Picture 4">
            <a:extLst>
              <a:ext uri="{FF2B5EF4-FFF2-40B4-BE49-F238E27FC236}">
                <a16:creationId xmlns:a16="http://schemas.microsoft.com/office/drawing/2014/main" id="{2016150B-BEA0-475A-8B91-83AB92D61939}"/>
              </a:ext>
            </a:extLst>
          </p:cNvPr>
          <p:cNvPicPr>
            <a:picLocks noChangeAspect="1"/>
          </p:cNvPicPr>
          <p:nvPr/>
        </p:nvPicPr>
        <p:blipFill>
          <a:blip r:embed="rId4"/>
          <a:stretch>
            <a:fillRect/>
          </a:stretch>
        </p:blipFill>
        <p:spPr>
          <a:xfrm>
            <a:off x="2084582" y="3897058"/>
            <a:ext cx="4974836" cy="2768026"/>
          </a:xfrm>
          <a:prstGeom prst="rect">
            <a:avLst/>
          </a:prstGeom>
        </p:spPr>
      </p:pic>
    </p:spTree>
    <p:extLst>
      <p:ext uri="{BB962C8B-B14F-4D97-AF65-F5344CB8AC3E}">
        <p14:creationId xmlns:p14="http://schemas.microsoft.com/office/powerpoint/2010/main" val="2233387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BA5D-BEAF-463C-A39D-82BBD22925DA}"/>
              </a:ext>
            </a:extLst>
          </p:cNvPr>
          <p:cNvSpPr>
            <a:spLocks noGrp="1"/>
          </p:cNvSpPr>
          <p:nvPr>
            <p:ph type="title"/>
          </p:nvPr>
        </p:nvSpPr>
        <p:spPr/>
        <p:txBody>
          <a:bodyPr/>
          <a:lstStyle/>
          <a:p>
            <a:r>
              <a:rPr lang="en-US" dirty="0"/>
              <a:t>Visualization</a:t>
            </a:r>
            <a:endParaRPr lang="en-SE" dirty="0"/>
          </a:p>
        </p:txBody>
      </p:sp>
      <p:sp>
        <p:nvSpPr>
          <p:cNvPr id="3" name="Content Placeholder 2">
            <a:extLst>
              <a:ext uri="{FF2B5EF4-FFF2-40B4-BE49-F238E27FC236}">
                <a16:creationId xmlns:a16="http://schemas.microsoft.com/office/drawing/2014/main" id="{F8FB5319-EE0E-4CCF-A61C-DDA7C5D6053A}"/>
              </a:ext>
            </a:extLst>
          </p:cNvPr>
          <p:cNvSpPr>
            <a:spLocks noGrp="1"/>
          </p:cNvSpPr>
          <p:nvPr>
            <p:ph idx="1"/>
          </p:nvPr>
        </p:nvSpPr>
        <p:spPr>
          <a:xfrm>
            <a:off x="457200" y="1142999"/>
            <a:ext cx="8229600" cy="2124595"/>
          </a:xfrm>
        </p:spPr>
        <p:txBody>
          <a:bodyPr>
            <a:normAutofit fontScale="62500" lnSpcReduction="20000"/>
          </a:bodyPr>
          <a:lstStyle/>
          <a:p>
            <a:r>
              <a:rPr lang="en-US" dirty="0"/>
              <a:t>We visualized which parts of the image the network attends to when predicting a specific affordance. We found that the network “looks” at the relevant parts of the image similar to what a human would do. </a:t>
            </a:r>
          </a:p>
          <a:p>
            <a:r>
              <a:rPr lang="en-US" dirty="0"/>
              <a:t>e.g., when looking for a red light it observes the sides, where traffic lights are usually located. (Green color indicates no red light.)</a:t>
            </a:r>
          </a:p>
          <a:p>
            <a:r>
              <a:rPr lang="en-US" dirty="0"/>
              <a:t>It recognizes crossing pedestrians as obstacles even before they appear in the input image by observing their shadows. </a:t>
            </a:r>
            <a:endParaRPr lang="en-SE" dirty="0"/>
          </a:p>
        </p:txBody>
      </p:sp>
      <p:sp>
        <p:nvSpPr>
          <p:cNvPr id="4" name="Slide Number Placeholder 3">
            <a:extLst>
              <a:ext uri="{FF2B5EF4-FFF2-40B4-BE49-F238E27FC236}">
                <a16:creationId xmlns:a16="http://schemas.microsoft.com/office/drawing/2014/main" id="{23C899F6-A3A7-441C-BEA1-2ECB5D9AE67C}"/>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1026" name="Picture 2" descr="Visualization">
            <a:extLst>
              <a:ext uri="{FF2B5EF4-FFF2-40B4-BE49-F238E27FC236}">
                <a16:creationId xmlns:a16="http://schemas.microsoft.com/office/drawing/2014/main" id="{0871E882-DB7F-4895-AF9C-1FC79A65C53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267595"/>
            <a:ext cx="6248400" cy="3506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1698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4E2B3-1B08-42E4-91F0-6350CBF49D66}"/>
              </a:ext>
            </a:extLst>
          </p:cNvPr>
          <p:cNvSpPr>
            <a:spLocks noGrp="1"/>
          </p:cNvSpPr>
          <p:nvPr>
            <p:ph type="title"/>
          </p:nvPr>
        </p:nvSpPr>
        <p:spPr/>
        <p:txBody>
          <a:bodyPr/>
          <a:lstStyle/>
          <a:p>
            <a:r>
              <a:rPr lang="en-US" dirty="0"/>
              <a:t>Performance Evaluation</a:t>
            </a:r>
            <a:endParaRPr lang="en-SE" dirty="0"/>
          </a:p>
        </p:txBody>
      </p:sp>
      <p:sp>
        <p:nvSpPr>
          <p:cNvPr id="3" name="Content Placeholder 2">
            <a:extLst>
              <a:ext uri="{FF2B5EF4-FFF2-40B4-BE49-F238E27FC236}">
                <a16:creationId xmlns:a16="http://schemas.microsoft.com/office/drawing/2014/main" id="{20FD07BE-BEB2-4FD0-B8B6-1BA34F9944EA}"/>
              </a:ext>
            </a:extLst>
          </p:cNvPr>
          <p:cNvSpPr>
            <a:spLocks noGrp="1"/>
          </p:cNvSpPr>
          <p:nvPr>
            <p:ph idx="1"/>
          </p:nvPr>
        </p:nvSpPr>
        <p:spPr/>
        <p:txBody>
          <a:bodyPr/>
          <a:lstStyle/>
          <a:p>
            <a:r>
              <a:rPr lang="en-US" dirty="0"/>
              <a:t>MP: Modular Pipeline</a:t>
            </a:r>
          </a:p>
          <a:p>
            <a:r>
              <a:rPr lang="en-US" dirty="0"/>
              <a:t>CIL: Conditional IL [</a:t>
            </a:r>
            <a:r>
              <a:rPr lang="en-US" dirty="0" err="1"/>
              <a:t>Codevilla</a:t>
            </a:r>
            <a:r>
              <a:rPr lang="en-US" dirty="0"/>
              <a:t> 2018]</a:t>
            </a:r>
          </a:p>
          <a:p>
            <a:r>
              <a:rPr lang="en-US" dirty="0"/>
              <a:t>RL: A3C [</a:t>
            </a:r>
            <a:r>
              <a:rPr lang="en-US" dirty="0" err="1"/>
              <a:t>Mnih</a:t>
            </a:r>
            <a:r>
              <a:rPr lang="en-US" dirty="0"/>
              <a:t> 2016]</a:t>
            </a:r>
            <a:endParaRPr lang="en-SE" dirty="0"/>
          </a:p>
        </p:txBody>
      </p:sp>
      <p:sp>
        <p:nvSpPr>
          <p:cNvPr id="4" name="Slide Number Placeholder 3">
            <a:extLst>
              <a:ext uri="{FF2B5EF4-FFF2-40B4-BE49-F238E27FC236}">
                <a16:creationId xmlns:a16="http://schemas.microsoft.com/office/drawing/2014/main" id="{7A020583-3407-4D1E-9375-162DF260C0C1}"/>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2050" name="Picture 2">
            <a:extLst>
              <a:ext uri="{FF2B5EF4-FFF2-40B4-BE49-F238E27FC236}">
                <a16:creationId xmlns:a16="http://schemas.microsoft.com/office/drawing/2014/main" id="{179C0C17-C771-42B1-AC53-D859F90E1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81400"/>
            <a:ext cx="9144000" cy="25288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D5A9B20-35B6-447B-9004-1D96C5090D39}"/>
              </a:ext>
            </a:extLst>
          </p:cNvPr>
          <p:cNvSpPr/>
          <p:nvPr/>
        </p:nvSpPr>
        <p:spPr bwMode="auto">
          <a:xfrm>
            <a:off x="6553200" y="4876800"/>
            <a:ext cx="4572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46C89456-660A-4081-A0BD-FBF7479EF49F}"/>
              </a:ext>
            </a:extLst>
          </p:cNvPr>
          <p:cNvSpPr/>
          <p:nvPr/>
        </p:nvSpPr>
        <p:spPr bwMode="auto">
          <a:xfrm>
            <a:off x="8534400" y="4876800"/>
            <a:ext cx="457200" cy="11430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585664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C129-DF4B-4E0E-964C-D6D08FB2EA6A}"/>
              </a:ext>
            </a:extLst>
          </p:cNvPr>
          <p:cNvSpPr>
            <a:spLocks noGrp="1"/>
          </p:cNvSpPr>
          <p:nvPr>
            <p:ph type="title"/>
          </p:nvPr>
        </p:nvSpPr>
        <p:spPr/>
        <p:txBody>
          <a:bodyPr/>
          <a:lstStyle/>
          <a:p>
            <a:r>
              <a:rPr lang="en-US" dirty="0">
                <a:solidFill>
                  <a:srgbClr val="C00000"/>
                </a:solidFill>
              </a:rPr>
              <a:t>CILRS [</a:t>
            </a:r>
            <a:r>
              <a:rPr lang="en-US" dirty="0" err="1">
                <a:solidFill>
                  <a:srgbClr val="C00000"/>
                </a:solidFill>
              </a:rPr>
              <a:t>Codevilla</a:t>
            </a:r>
            <a:r>
              <a:rPr lang="en-US" dirty="0">
                <a:solidFill>
                  <a:srgbClr val="C00000"/>
                </a:solidFill>
              </a:rPr>
              <a:t> 2019]</a:t>
            </a:r>
            <a:endParaRPr lang="en-SE" dirty="0">
              <a:solidFill>
                <a:srgbClr val="C00000"/>
              </a:solidFill>
            </a:endParaRPr>
          </a:p>
        </p:txBody>
      </p:sp>
      <p:sp>
        <p:nvSpPr>
          <p:cNvPr id="3" name="Content Placeholder 2">
            <a:extLst>
              <a:ext uri="{FF2B5EF4-FFF2-40B4-BE49-F238E27FC236}">
                <a16:creationId xmlns:a16="http://schemas.microsoft.com/office/drawing/2014/main" id="{B8F37C49-8283-4B30-BD03-DFF145FC7753}"/>
              </a:ext>
            </a:extLst>
          </p:cNvPr>
          <p:cNvSpPr>
            <a:spLocks noGrp="1"/>
          </p:cNvSpPr>
          <p:nvPr>
            <p:ph idx="1"/>
          </p:nvPr>
        </p:nvSpPr>
        <p:spPr/>
        <p:txBody>
          <a:bodyPr/>
          <a:lstStyle/>
          <a:p>
            <a:r>
              <a:rPr lang="en-US" dirty="0" err="1"/>
              <a:t>Codevilla</a:t>
            </a:r>
            <a:r>
              <a:rPr lang="en-US" dirty="0"/>
              <a:t> F, Santana E, López A M, et al. Exploring the limitations of behavior cloning for autonomous driving[C]//Proceedings of the IEEE International Conference on Computer Vision. 2019: 9329-9338. (U Barcelona, KAUST, Intel Labs)</a:t>
            </a:r>
            <a:endParaRPr lang="en-SE" dirty="0"/>
          </a:p>
        </p:txBody>
      </p:sp>
      <p:sp>
        <p:nvSpPr>
          <p:cNvPr id="4" name="Slide Number Placeholder 3">
            <a:extLst>
              <a:ext uri="{FF2B5EF4-FFF2-40B4-BE49-F238E27FC236}">
                <a16:creationId xmlns:a16="http://schemas.microsoft.com/office/drawing/2014/main" id="{718610C9-BC0D-476F-956D-E96DFC3C612E}"/>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5" name="Picture 4">
            <a:extLst>
              <a:ext uri="{FF2B5EF4-FFF2-40B4-BE49-F238E27FC236}">
                <a16:creationId xmlns:a16="http://schemas.microsoft.com/office/drawing/2014/main" id="{51240639-FDC2-4B94-A851-F9347F5DF5C1}"/>
              </a:ext>
            </a:extLst>
          </p:cNvPr>
          <p:cNvPicPr>
            <a:picLocks noChangeAspect="1"/>
          </p:cNvPicPr>
          <p:nvPr/>
        </p:nvPicPr>
        <p:blipFill>
          <a:blip r:embed="rId2"/>
          <a:stretch>
            <a:fillRect/>
          </a:stretch>
        </p:blipFill>
        <p:spPr>
          <a:xfrm>
            <a:off x="0" y="4744689"/>
            <a:ext cx="9144000" cy="1656111"/>
          </a:xfrm>
          <a:prstGeom prst="rect">
            <a:avLst/>
          </a:prstGeom>
        </p:spPr>
      </p:pic>
    </p:spTree>
    <p:extLst>
      <p:ext uri="{BB962C8B-B14F-4D97-AF65-F5344CB8AC3E}">
        <p14:creationId xmlns:p14="http://schemas.microsoft.com/office/powerpoint/2010/main" val="30176511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FC759-78D5-4965-8914-4B52384B1FB7}"/>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BCB6AB6F-0379-437E-8A8D-F633CF16B2EB}"/>
              </a:ext>
            </a:extLst>
          </p:cNvPr>
          <p:cNvSpPr>
            <a:spLocks noGrp="1"/>
          </p:cNvSpPr>
          <p:nvPr>
            <p:ph idx="1"/>
          </p:nvPr>
        </p:nvSpPr>
        <p:spPr/>
        <p:txBody>
          <a:bodyPr>
            <a:normAutofit fontScale="85000" lnSpcReduction="10000"/>
          </a:bodyPr>
          <a:lstStyle/>
          <a:p>
            <a:r>
              <a:rPr lang="en-US" dirty="0"/>
              <a:t>we propose a new benchmark to experimentally investigate the scalability and limitations of behavior cloning. We show that behavior cloning leads to state-of-the-art results, including in unseen environments, executing complex lateral and longitudinal maneuvers without these reactions being explicitly programmed. However, we confirm </a:t>
            </a:r>
            <a:r>
              <a:rPr lang="en-US" dirty="0">
                <a:solidFill>
                  <a:srgbClr val="C00000"/>
                </a:solidFill>
              </a:rPr>
              <a:t>well-known limitations (due to dataset bias and overfitting), new generalization issues (due to dynamic objects and the lack of a causal model), and training instability </a:t>
            </a:r>
            <a:r>
              <a:rPr lang="en-US" dirty="0"/>
              <a:t>requiring further research before behavior cloning can graduate to real-world driving. </a:t>
            </a:r>
            <a:endParaRPr lang="en-SE" dirty="0"/>
          </a:p>
        </p:txBody>
      </p:sp>
      <p:sp>
        <p:nvSpPr>
          <p:cNvPr id="4" name="Slide Number Placeholder 3">
            <a:extLst>
              <a:ext uri="{FF2B5EF4-FFF2-40B4-BE49-F238E27FC236}">
                <a16:creationId xmlns:a16="http://schemas.microsoft.com/office/drawing/2014/main" id="{8FC636CA-B3EF-477F-B4A5-B7EBC3FD04F2}"/>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spTree>
    <p:extLst>
      <p:ext uri="{BB962C8B-B14F-4D97-AF65-F5344CB8AC3E}">
        <p14:creationId xmlns:p14="http://schemas.microsoft.com/office/powerpoint/2010/main" val="10058869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9289-AC5A-4CFB-BEF7-54E095C7CAB6}"/>
              </a:ext>
            </a:extLst>
          </p:cNvPr>
          <p:cNvSpPr>
            <a:spLocks noGrp="1"/>
          </p:cNvSpPr>
          <p:nvPr>
            <p:ph type="title"/>
          </p:nvPr>
        </p:nvSpPr>
        <p:spPr/>
        <p:txBody>
          <a:bodyPr/>
          <a:lstStyle/>
          <a:p>
            <a:r>
              <a:rPr lang="en-US" dirty="0"/>
              <a:t>Limitations</a:t>
            </a:r>
            <a:endParaRPr lang="en-SE" dirty="0"/>
          </a:p>
        </p:txBody>
      </p:sp>
      <p:sp>
        <p:nvSpPr>
          <p:cNvPr id="3" name="Content Placeholder 2">
            <a:extLst>
              <a:ext uri="{FF2B5EF4-FFF2-40B4-BE49-F238E27FC236}">
                <a16:creationId xmlns:a16="http://schemas.microsoft.com/office/drawing/2014/main" id="{98B6CD95-0C94-4FFD-8DFD-E616B1E7EDF7}"/>
              </a:ext>
            </a:extLst>
          </p:cNvPr>
          <p:cNvSpPr>
            <a:spLocks noGrp="1"/>
          </p:cNvSpPr>
          <p:nvPr>
            <p:ph idx="1"/>
          </p:nvPr>
        </p:nvSpPr>
        <p:spPr>
          <a:xfrm>
            <a:off x="457200" y="1295400"/>
            <a:ext cx="8229600" cy="5410200"/>
          </a:xfrm>
        </p:spPr>
        <p:txBody>
          <a:bodyPr>
            <a:normAutofit fontScale="55000" lnSpcReduction="20000"/>
          </a:bodyPr>
          <a:lstStyle/>
          <a:p>
            <a:r>
              <a:rPr lang="en-US" dirty="0"/>
              <a:t>Bias in Naturalistic Driving Datasets</a:t>
            </a:r>
          </a:p>
          <a:p>
            <a:pPr lvl="1"/>
            <a:r>
              <a:rPr lang="en-US" dirty="0"/>
              <a:t>Most of real-world driving consists in either a few simple behaviors or a heavy tail of complex reactions to rare events.</a:t>
            </a:r>
          </a:p>
          <a:p>
            <a:r>
              <a:rPr lang="en-US" dirty="0"/>
              <a:t>Causal Confusion</a:t>
            </a:r>
          </a:p>
          <a:p>
            <a:pPr lvl="1"/>
            <a:r>
              <a:rPr lang="en-US" dirty="0"/>
              <a:t>Spurious correlations cannot be distinguished from true causes in observed training demonstration pattern.</a:t>
            </a:r>
          </a:p>
          <a:p>
            <a:pPr lvl="1"/>
            <a:r>
              <a:rPr lang="en-US" dirty="0"/>
              <a:t>The inertia problem: When the ego vehicle is stopped (e.g., at a red traffic light), the probability it stays static is overwhelming in the training data. This creates a </a:t>
            </a:r>
            <a:r>
              <a:rPr lang="en-US" dirty="0">
                <a:solidFill>
                  <a:srgbClr val="C00000"/>
                </a:solidFill>
              </a:rPr>
              <a:t>spurious correlation between low speed and no acceleration</a:t>
            </a:r>
            <a:r>
              <a:rPr lang="en-US" dirty="0"/>
              <a:t>, inducing excessive stopping and difficult restarting in the imitative policy. Although </a:t>
            </a:r>
            <a:r>
              <a:rPr lang="en-US" dirty="0">
                <a:solidFill>
                  <a:srgbClr val="C00000"/>
                </a:solidFill>
              </a:rPr>
              <a:t>mediated perception </a:t>
            </a:r>
            <a:r>
              <a:rPr lang="en-US" dirty="0"/>
              <a:t>approaches that explicitly model causal signals like traffic lights do not suffer from this theoretical limitation, they still under-perform end-to-end learning in unconstrained environments, because not all causes might be modeled (e.g., some potential obstacles) and errors at the perception layer (e.g., missed detections) are irrecoverable.</a:t>
            </a:r>
          </a:p>
          <a:p>
            <a:r>
              <a:rPr lang="en-US" dirty="0"/>
              <a:t>High variance</a:t>
            </a:r>
          </a:p>
          <a:p>
            <a:pPr lvl="1"/>
            <a:r>
              <a:rPr lang="en-US" dirty="0"/>
              <a:t>With a fixed off-policy training dataset, one would expect CIL to always learn the same policy in different runs of the training phase. However, the cost function is optimized via Stochastic Gradient Descent (SGD), which assumes the data is (</a:t>
            </a:r>
            <a:r>
              <a:rPr lang="en-US" dirty="0" err="1"/>
              <a:t>i.i.d</a:t>
            </a:r>
            <a:r>
              <a:rPr lang="en-US" dirty="0"/>
              <a:t> independent and identically distributed). When training a reactive policy on snapshots of longer human demonstrations included in the training data, the </a:t>
            </a:r>
            <a:r>
              <a:rPr lang="en-US" dirty="0" err="1"/>
              <a:t>i.i.d</a:t>
            </a:r>
            <a:r>
              <a:rPr lang="en-US" dirty="0"/>
              <a:t>. assumption does not hold. Consequently, we might observe a high sensitivity to the initialization and the order in which the samples are seen during training.</a:t>
            </a:r>
          </a:p>
          <a:p>
            <a:pPr lvl="1"/>
            <a:endParaRPr lang="en-SE" dirty="0"/>
          </a:p>
        </p:txBody>
      </p:sp>
      <p:sp>
        <p:nvSpPr>
          <p:cNvPr id="4" name="Slide Number Placeholder 3">
            <a:extLst>
              <a:ext uri="{FF2B5EF4-FFF2-40B4-BE49-F238E27FC236}">
                <a16:creationId xmlns:a16="http://schemas.microsoft.com/office/drawing/2014/main" id="{D1CE518E-1B31-4E0C-9ACF-6544075DBA47}"/>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spTree>
    <p:extLst>
      <p:ext uri="{BB962C8B-B14F-4D97-AF65-F5344CB8AC3E}">
        <p14:creationId xmlns:p14="http://schemas.microsoft.com/office/powerpoint/2010/main" val="1972520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7514A-3E30-4650-9BA6-3D6326D89805}"/>
              </a:ext>
            </a:extLst>
          </p:cNvPr>
          <p:cNvSpPr>
            <a:spLocks noGrp="1"/>
          </p:cNvSpPr>
          <p:nvPr>
            <p:ph type="title"/>
          </p:nvPr>
        </p:nvSpPr>
        <p:spPr/>
        <p:txBody>
          <a:bodyPr/>
          <a:lstStyle/>
          <a:p>
            <a:r>
              <a:rPr lang="en-US" dirty="0"/>
              <a:t>Notations Cont’d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65E0FA-05C0-45E0-AFFE-1323A5DB0C73}"/>
                  </a:ext>
                </a:extLst>
              </p:cNvPr>
              <p:cNvSpPr>
                <a:spLocks noGrp="1"/>
              </p:cNvSpPr>
              <p:nvPr>
                <p:ph idx="1"/>
              </p:nvPr>
            </p:nvSpPr>
            <p:spPr/>
            <p:txBody>
              <a:bodyPr>
                <a:normAutofit fontScale="70000" lnSpcReduction="20000"/>
              </a:bodyPr>
              <a:lstStyle/>
              <a:p>
                <a:r>
                  <a:rPr lang="en-US" dirty="0"/>
                  <a:t>Rollout: sequentially execute policy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𝜋</m:t>
                        </m:r>
                      </m:e>
                      <m:sub>
                        <m:r>
                          <a:rPr lang="en-US">
                            <a:latin typeface="Cambria Math" panose="02040503050406030204" pitchFamily="18" charset="0"/>
                          </a:rPr>
                          <m:t>𝜃</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𝑠</m:t>
                        </m:r>
                      </m:e>
                      <m:sub>
                        <m:r>
                          <a:rPr lang="en-US">
                            <a:latin typeface="Cambria Math" panose="02040503050406030204" pitchFamily="18" charset="0"/>
                          </a:rPr>
                          <m:t>0</m:t>
                        </m:r>
                      </m:sub>
                    </m:sSub>
                    <m:r>
                      <a:rPr lang="en-US">
                        <a:latin typeface="Cambria Math" panose="02040503050406030204" pitchFamily="18" charset="0"/>
                      </a:rPr>
                      <m:t>)</m:t>
                    </m:r>
                  </m:oMath>
                </a14:m>
                <a:r>
                  <a:rPr lang="en-US" dirty="0"/>
                  <a:t> from initial state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𝑠</m:t>
                        </m:r>
                      </m:e>
                      <m:sub>
                        <m:r>
                          <a:rPr lang="en-US">
                            <a:latin typeface="Cambria Math" panose="02040503050406030204" pitchFamily="18" charset="0"/>
                          </a:rPr>
                          <m:t>0</m:t>
                        </m:r>
                      </m:sub>
                    </m:sSub>
                  </m:oMath>
                </a14:m>
                <a:r>
                  <a:rPr lang="en-US" dirty="0"/>
                  <a:t> until timestep </a:t>
                </a:r>
                <a14:m>
                  <m:oMath xmlns:m="http://schemas.openxmlformats.org/officeDocument/2006/math">
                    <m:r>
                      <a:rPr lang="en-US" b="0" i="1" smtClean="0">
                        <a:latin typeface="Cambria Math" panose="02040503050406030204" pitchFamily="18" charset="0"/>
                      </a:rPr>
                      <m:t>𝑇</m:t>
                    </m:r>
                  </m:oMath>
                </a14:m>
                <a:r>
                  <a:rPr lang="en-US" dirty="0"/>
                  <a:t>.</a:t>
                </a:r>
              </a:p>
              <a:p>
                <a:pPr lvl="1"/>
                <a:r>
                  <a:rPr lang="en-US" dirty="0"/>
                  <a:t>Produce trajectory </a:t>
                </a:r>
                <a14:m>
                  <m:oMath xmlns:m="http://schemas.openxmlformats.org/officeDocument/2006/math">
                    <m:r>
                      <a:rPr lang="en-US" b="1" i="1">
                        <a:latin typeface="Cambria Math" panose="02040503050406030204" pitchFamily="18" charset="0"/>
                      </a:rPr>
                      <m:t>𝝉</m:t>
                    </m:r>
                    <m:r>
                      <a:rPr lang="en-US" b="1" i="1" smtClean="0">
                        <a:latin typeface="Cambria Math" panose="02040503050406030204" pitchFamily="18" charset="0"/>
                      </a:rPr>
                      <m:t>=</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1" i="1">
                            <a:latin typeface="Cambria Math" panose="02040503050406030204" pitchFamily="18" charset="0"/>
                          </a:rPr>
                          <m:t>𝝉</m:t>
                        </m:r>
                      </m:e>
                      <m:e>
                        <m:r>
                          <a:rPr lang="en-US" i="1">
                            <a:latin typeface="Cambria Math" panose="02040503050406030204" pitchFamily="18" charset="0"/>
                          </a:rPr>
                          <m:t>𝜋</m:t>
                        </m:r>
                      </m:e>
                    </m:d>
                  </m:oMath>
                </a14:m>
                <a:r>
                  <a:rPr lang="en-US" dirty="0"/>
                  <a:t>: distribution of trajectories induced by a policy. Repeat until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𝑇</m:t>
                    </m:r>
                  </m:oMath>
                </a14:m>
                <a:r>
                  <a:rPr lang="en-US" dirty="0"/>
                  <a:t>:</a:t>
                </a:r>
              </a:p>
              <a:p>
                <a:pPr lvl="1"/>
                <a:r>
                  <a:rPr lang="en-US" dirty="0"/>
                  <a:t>1. Sample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oMath>
                </a14:m>
                <a:r>
                  <a:rPr lang="en-US" dirty="0"/>
                  <a:t> (distribution over initial states), initialize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endParaRPr lang="en-US" dirty="0"/>
              </a:p>
              <a:p>
                <a:pPr lvl="1"/>
                <a:r>
                  <a:rPr lang="en-US" dirty="0"/>
                  <a:t>2. Sample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a14:m>
                <a:r>
                  <a:rPr lang="en-US" dirty="0"/>
                  <a:t> from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a:p>
                <a:pPr lvl="1"/>
                <a:r>
                  <a:rPr lang="en-US" dirty="0"/>
                  <a:t>3. Sample next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oMath>
                </a14:m>
                <a:r>
                  <a:rPr lang="en-US" dirty="0"/>
                  <a:t> from applying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b="0" i="1" smtClean="0">
                            <a:latin typeface="Cambria Math" panose="02040503050406030204" pitchFamily="18" charset="0"/>
                          </a:rPr>
                          <m:t>−1</m:t>
                        </m:r>
                      </m:sub>
                    </m:sSub>
                  </m:oMath>
                </a14:m>
                <a:r>
                  <a:rPr lang="en-US" dirty="0"/>
                  <a:t> (requires access to env model or simulator)</a:t>
                </a:r>
              </a:p>
              <a:p>
                <a:pPr lvl="1"/>
                <a:r>
                  <a:rPr lang="en-US" dirty="0"/>
                  <a:t> 4. Go to Step 2 with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m:t>
                    </m:r>
                  </m:oMath>
                </a14:m>
                <a:endParaRPr lang="en-US" dirty="0"/>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𝑠</m:t>
                        </m:r>
                      </m:e>
                      <m:e>
                        <m:r>
                          <a:rPr lang="en-US" i="1">
                            <a:latin typeface="Cambria Math" panose="02040503050406030204" pitchFamily="18" charset="0"/>
                          </a:rPr>
                          <m:t>𝜋</m:t>
                        </m:r>
                      </m:e>
                    </m:d>
                  </m:oMath>
                </a14:m>
                <a:r>
                  <a:rPr lang="en-US" dirty="0"/>
                  <a:t>: distribution of states induced by a policy (percentage of time spent in each state):</a:t>
                </a:r>
              </a:p>
              <a:p>
                <a:pPr lvl="1"/>
                <a14:m>
                  <m:oMath xmlns:m="http://schemas.openxmlformats.org/officeDocument/2006/math">
                    <m:r>
                      <a:rPr lang="en-US" b="0"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m:t>
                        </m:r>
                      </m:e>
                      <m:e>
                        <m:r>
                          <a:rPr lang="en-US" i="1">
                            <a:latin typeface="Cambria Math" panose="02040503050406030204" pitchFamily="18" charset="0"/>
                          </a:rPr>
                          <m:t>𝜋</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𝑡</m:t>
                        </m:r>
                      </m:sub>
                      <m:sup/>
                      <m:e>
                        <m:sSub>
                          <m:sSubPr>
                            <m:ctrlPr>
                              <a:rPr lang="en-US" b="0" i="1" smtClean="0">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r>
                              <a:rPr lang="en-US" b="0" i="1" smtClean="0">
                                <a:latin typeface="Cambria Math" panose="02040503050406030204" pitchFamily="18" charset="0"/>
                              </a:rPr>
                              <m:t>𝑠</m:t>
                            </m:r>
                          </m:e>
                          <m:e>
                            <m:r>
                              <a:rPr lang="en-US" b="0" i="1" smtClean="0">
                                <a:latin typeface="Cambria Math" panose="02040503050406030204" pitchFamily="18" charset="0"/>
                              </a:rPr>
                              <m:t>𝜋</m:t>
                            </m:r>
                          </m:e>
                        </m:d>
                      </m:e>
                    </m:nary>
                  </m:oMath>
                </a14:m>
                <a:endParaRPr lang="en-US" b="0" dirty="0"/>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𝑠</m:t>
                        </m:r>
                      </m:e>
                      <m:e>
                        <m:r>
                          <a:rPr lang="en-US" i="1">
                            <a:latin typeface="Cambria Math" panose="02040503050406030204" pitchFamily="18" charset="0"/>
                          </a:rPr>
                          <m:t>𝜋</m:t>
                        </m:r>
                      </m:e>
                    </m:d>
                  </m:oMath>
                </a14:m>
                <a:r>
                  <a:rPr lang="en-US" dirty="0"/>
                  <a:t> denotes distribution of states at </a:t>
                </a:r>
                <a14:m>
                  <m:oMath xmlns:m="http://schemas.openxmlformats.org/officeDocument/2006/math">
                    <m:r>
                      <a:rPr lang="en-US" b="0" i="1" smtClean="0">
                        <a:latin typeface="Cambria Math" panose="02040503050406030204" pitchFamily="18" charset="0"/>
                      </a:rPr>
                      <m:t>𝑡</m:t>
                    </m:r>
                  </m:oMath>
                </a14:m>
                <a:r>
                  <a:rPr lang="en-US" dirty="0"/>
                  <a:t>-</a:t>
                </a:r>
                <a:r>
                  <a:rPr lang="en-US" dirty="0" err="1"/>
                  <a:t>th</a:t>
                </a:r>
                <a:r>
                  <a:rPr lang="en-US" dirty="0"/>
                  <a:t> timestep</a:t>
                </a:r>
                <a:endParaRPr lang="en-SE" dirty="0"/>
              </a:p>
              <a:p>
                <a:endParaRPr lang="en-SE" dirty="0"/>
              </a:p>
            </p:txBody>
          </p:sp>
        </mc:Choice>
        <mc:Fallback xmlns="">
          <p:sp>
            <p:nvSpPr>
              <p:cNvPr id="3" name="Content Placeholder 2">
                <a:extLst>
                  <a:ext uri="{FF2B5EF4-FFF2-40B4-BE49-F238E27FC236}">
                    <a16:creationId xmlns:a16="http://schemas.microsoft.com/office/drawing/2014/main" id="{E665E0FA-05C0-45E0-AFFE-1323A5DB0C73}"/>
                  </a:ext>
                </a:extLst>
              </p:cNvPr>
              <p:cNvSpPr>
                <a:spLocks noGrp="1" noRot="1" noChangeAspect="1" noMove="1" noResize="1" noEditPoints="1" noAdjustHandles="1" noChangeArrowheads="1" noChangeShapeType="1" noTextEdit="1"/>
              </p:cNvSpPr>
              <p:nvPr>
                <p:ph idx="1"/>
              </p:nvPr>
            </p:nvSpPr>
            <p:spPr>
              <a:blipFill>
                <a:blip r:embed="rId2"/>
                <a:stretch>
                  <a:fillRect l="-759" t="-199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359CBCA-22FF-4389-A05E-D1D0BF19448E}"/>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4</a:t>
            </a:fld>
            <a:endParaRPr lang="en-US" altLang="zh-CN"/>
          </a:p>
        </p:txBody>
      </p:sp>
    </p:spTree>
    <p:extLst>
      <p:ext uri="{BB962C8B-B14F-4D97-AF65-F5344CB8AC3E}">
        <p14:creationId xmlns:p14="http://schemas.microsoft.com/office/powerpoint/2010/main" val="11756656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FEC07-AB3D-4023-9F3D-97B38B73D97A}"/>
              </a:ext>
            </a:extLst>
          </p:cNvPr>
          <p:cNvSpPr>
            <a:spLocks noGrp="1"/>
          </p:cNvSpPr>
          <p:nvPr>
            <p:ph type="title"/>
          </p:nvPr>
        </p:nvSpPr>
        <p:spPr/>
        <p:txBody>
          <a:bodyPr/>
          <a:lstStyle/>
          <a:p>
            <a:r>
              <a:rPr lang="en-US" dirty="0"/>
              <a:t>CILRS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12B9A6-561B-4029-9045-1CA114BDB8D5}"/>
                  </a:ext>
                </a:extLst>
              </p:cNvPr>
              <p:cNvSpPr>
                <a:spLocks noGrp="1"/>
              </p:cNvSpPr>
              <p:nvPr>
                <p:ph idx="1"/>
              </p:nvPr>
            </p:nvSpPr>
            <p:spPr>
              <a:xfrm>
                <a:off x="457200" y="1295400"/>
                <a:ext cx="8229600" cy="2514600"/>
              </a:xfrm>
            </p:spPr>
            <p:txBody>
              <a:bodyPr>
                <a:normAutofit fontScale="55000" lnSpcReduction="20000"/>
              </a:bodyPr>
              <a:lstStyle/>
              <a:p>
                <a:r>
                  <a:rPr lang="en-US" dirty="0"/>
                  <a:t>We propose a </a:t>
                </a:r>
                <a:r>
                  <a:rPr lang="en-US" dirty="0" err="1"/>
                  <a:t>robustified</a:t>
                </a:r>
                <a:r>
                  <a:rPr lang="en-US" dirty="0"/>
                  <a:t> CIL model designed to improve on [</a:t>
                </a:r>
                <a:r>
                  <a:rPr lang="en-US" dirty="0" err="1"/>
                  <a:t>Codevilla</a:t>
                </a:r>
                <a:r>
                  <a:rPr lang="en-US" dirty="0"/>
                  <a:t> 2018]</a:t>
                </a:r>
              </a:p>
              <a:p>
                <a:pPr lvl="1"/>
                <a:r>
                  <a:rPr lang="en-US" dirty="0"/>
                  <a:t>Deeper Residual Architecture (ResNet34)</a:t>
                </a:r>
              </a:p>
              <a:p>
                <a:pPr lvl="1"/>
                <a:r>
                  <a:rPr lang="en-US" dirty="0"/>
                  <a:t>Speed Prediction Regularization: jointly train a sensorimotor controller that predicts action </a:t>
                </a:r>
                <a14:m>
                  <m:oMath xmlns:m="http://schemas.openxmlformats.org/officeDocument/2006/math">
                    <m:r>
                      <a:rPr lang="en-US" b="0" i="1" smtClean="0">
                        <a:latin typeface="Cambria Math" panose="02040503050406030204" pitchFamily="18" charset="0"/>
                      </a:rPr>
                      <m:t>𝑎</m:t>
                    </m:r>
                  </m:oMath>
                </a14:m>
                <a:r>
                  <a:rPr lang="en-US" dirty="0"/>
                  <a:t>, with a network that predicts the ego vehicle’s speed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𝑝</m:t>
                        </m:r>
                      </m:sub>
                    </m:sSub>
                  </m:oMath>
                </a14:m>
                <a:r>
                  <a:rPr lang="en-US" dirty="0"/>
                  <a:t>. this joint optimization enforces the perception module to put speed-related features (e.g., traffic lights) into the learned representation, and alleviates the Causal Confusion problem.</a:t>
                </a:r>
              </a:p>
              <a:p>
                <a:pPr lvl="1"/>
                <a:r>
                  <a:rPr lang="en-US" dirty="0"/>
                  <a:t>(e.g., free space, curves, traffic light states, </a:t>
                </a:r>
                <a:r>
                  <a:rPr lang="en-US" dirty="0" err="1"/>
                  <a:t>etc</a:t>
                </a:r>
                <a:r>
                  <a:rPr lang="en-US" dirty="0"/>
                  <a:t>).</a:t>
                </a:r>
              </a:p>
              <a:p>
                <a:pPr lvl="1"/>
                <a:r>
                  <a:rPr lang="en-US" dirty="0"/>
                  <a:t>Use L1 Loss instead of L2 Loss, as it is more correlated to driving performance</a:t>
                </a:r>
              </a:p>
              <a:p>
                <a:pPr lvl="1"/>
                <a:r>
                  <a:rPr lang="en-US" dirty="0"/>
                  <a:t>Collect demonstrations from an expert game AI using privileged information to drive correctly (i.e. always respecting rules of the road and not crashing into any obstacle).</a:t>
                </a:r>
                <a:endParaRPr lang="en-SE" dirty="0"/>
              </a:p>
            </p:txBody>
          </p:sp>
        </mc:Choice>
        <mc:Fallback xmlns="">
          <p:sp>
            <p:nvSpPr>
              <p:cNvPr id="3" name="Content Placeholder 2">
                <a:extLst>
                  <a:ext uri="{FF2B5EF4-FFF2-40B4-BE49-F238E27FC236}">
                    <a16:creationId xmlns:a16="http://schemas.microsoft.com/office/drawing/2014/main" id="{6112B9A6-561B-4029-9045-1CA114BDB8D5}"/>
                  </a:ext>
                </a:extLst>
              </p:cNvPr>
              <p:cNvSpPr>
                <a:spLocks noGrp="1" noRot="1" noChangeAspect="1" noMove="1" noResize="1" noEditPoints="1" noAdjustHandles="1" noChangeArrowheads="1" noChangeShapeType="1" noTextEdit="1"/>
              </p:cNvSpPr>
              <p:nvPr>
                <p:ph idx="1"/>
              </p:nvPr>
            </p:nvSpPr>
            <p:spPr>
              <a:xfrm>
                <a:off x="457200" y="1295400"/>
                <a:ext cx="8229600" cy="2514600"/>
              </a:xfrm>
              <a:blipFill>
                <a:blip r:embed="rId3"/>
                <a:stretch>
                  <a:fillRect l="-444" t="-3641" r="-29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67E265D-A13F-4B6C-A1D5-153A09105756}"/>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pic>
        <p:nvPicPr>
          <p:cNvPr id="5" name="Picture 4">
            <a:extLst>
              <a:ext uri="{FF2B5EF4-FFF2-40B4-BE49-F238E27FC236}">
                <a16:creationId xmlns:a16="http://schemas.microsoft.com/office/drawing/2014/main" id="{EACC46DE-7E4A-46F1-BDEB-74A9F3A7976B}"/>
              </a:ext>
            </a:extLst>
          </p:cNvPr>
          <p:cNvPicPr>
            <a:picLocks noChangeAspect="1"/>
          </p:cNvPicPr>
          <p:nvPr/>
        </p:nvPicPr>
        <p:blipFill>
          <a:blip r:embed="rId4"/>
          <a:stretch>
            <a:fillRect/>
          </a:stretch>
        </p:blipFill>
        <p:spPr>
          <a:xfrm>
            <a:off x="4724400" y="3517058"/>
            <a:ext cx="4285794" cy="3268241"/>
          </a:xfrm>
          <a:prstGeom prst="rect">
            <a:avLst/>
          </a:prstGeom>
        </p:spPr>
      </p:pic>
      <p:pic>
        <p:nvPicPr>
          <p:cNvPr id="6" name="Picture 5">
            <a:extLst>
              <a:ext uri="{FF2B5EF4-FFF2-40B4-BE49-F238E27FC236}">
                <a16:creationId xmlns:a16="http://schemas.microsoft.com/office/drawing/2014/main" id="{3F5DC09D-0154-481B-8415-F9322E2A50AF}"/>
              </a:ext>
            </a:extLst>
          </p:cNvPr>
          <p:cNvPicPr>
            <a:picLocks noChangeAspect="1"/>
          </p:cNvPicPr>
          <p:nvPr/>
        </p:nvPicPr>
        <p:blipFill>
          <a:blip r:embed="rId5"/>
          <a:stretch>
            <a:fillRect/>
          </a:stretch>
        </p:blipFill>
        <p:spPr>
          <a:xfrm>
            <a:off x="0" y="4356250"/>
            <a:ext cx="4528492" cy="1892150"/>
          </a:xfrm>
          <a:prstGeom prst="rect">
            <a:avLst/>
          </a:prstGeom>
        </p:spPr>
      </p:pic>
      <p:sp>
        <p:nvSpPr>
          <p:cNvPr id="8" name="Rectangle 7">
            <a:extLst>
              <a:ext uri="{FF2B5EF4-FFF2-40B4-BE49-F238E27FC236}">
                <a16:creationId xmlns:a16="http://schemas.microsoft.com/office/drawing/2014/main" id="{CB9B3A03-4263-4429-B702-972142D74742}"/>
              </a:ext>
            </a:extLst>
          </p:cNvPr>
          <p:cNvSpPr/>
          <p:nvPr/>
        </p:nvSpPr>
        <p:spPr>
          <a:xfrm>
            <a:off x="726682" y="6280752"/>
            <a:ext cx="3672800" cy="369332"/>
          </a:xfrm>
          <a:prstGeom prst="rect">
            <a:avLst/>
          </a:prstGeom>
        </p:spPr>
        <p:txBody>
          <a:bodyPr wrap="none">
            <a:spAutoFit/>
          </a:bodyPr>
          <a:lstStyle/>
          <a:p>
            <a:r>
              <a:rPr lang="en-US" dirty="0"/>
              <a:t>Original Network [</a:t>
            </a:r>
            <a:r>
              <a:rPr lang="en-US" dirty="0" err="1"/>
              <a:t>Codevilla</a:t>
            </a:r>
            <a:r>
              <a:rPr lang="en-US" dirty="0"/>
              <a:t> 2018] </a:t>
            </a:r>
            <a:endParaRPr lang="en-SE" dirty="0"/>
          </a:p>
        </p:txBody>
      </p:sp>
    </p:spTree>
    <p:extLst>
      <p:ext uri="{BB962C8B-B14F-4D97-AF65-F5344CB8AC3E}">
        <p14:creationId xmlns:p14="http://schemas.microsoft.com/office/powerpoint/2010/main" val="4073159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6E23F-4910-4EBF-8961-8624A0A4CD03}"/>
              </a:ext>
            </a:extLst>
          </p:cNvPr>
          <p:cNvSpPr>
            <a:spLocks noGrp="1"/>
          </p:cNvSpPr>
          <p:nvPr>
            <p:ph type="title"/>
          </p:nvPr>
        </p:nvSpPr>
        <p:spPr/>
        <p:txBody>
          <a:bodyPr/>
          <a:lstStyle/>
          <a:p>
            <a:r>
              <a:rPr lang="en-US" dirty="0" err="1"/>
              <a:t>NoCrash</a:t>
            </a:r>
            <a:r>
              <a:rPr lang="en-US" dirty="0"/>
              <a:t> Benchmark</a:t>
            </a:r>
            <a:endParaRPr lang="en-SE" dirty="0"/>
          </a:p>
        </p:txBody>
      </p:sp>
      <p:sp>
        <p:nvSpPr>
          <p:cNvPr id="3" name="Content Placeholder 2">
            <a:extLst>
              <a:ext uri="{FF2B5EF4-FFF2-40B4-BE49-F238E27FC236}">
                <a16:creationId xmlns:a16="http://schemas.microsoft.com/office/drawing/2014/main" id="{DC49D88A-7582-4566-9439-5EAD444B7494}"/>
              </a:ext>
            </a:extLst>
          </p:cNvPr>
          <p:cNvSpPr>
            <a:spLocks noGrp="1"/>
          </p:cNvSpPr>
          <p:nvPr>
            <p:ph idx="1"/>
          </p:nvPr>
        </p:nvSpPr>
        <p:spPr/>
        <p:txBody>
          <a:bodyPr>
            <a:normAutofit fontScale="85000" lnSpcReduction="20000"/>
          </a:bodyPr>
          <a:lstStyle/>
          <a:p>
            <a:r>
              <a:rPr lang="en-US" dirty="0"/>
              <a:t>More tasks and metrics than the original CARLA benchmark.</a:t>
            </a:r>
          </a:p>
          <a:p>
            <a:r>
              <a:rPr lang="en-US" dirty="0"/>
              <a:t>We propose three different tasks, each one corresponding to 25 goal directed episodes. In each episode, the agent starts at a random position and is directed by a high-level planner into reaching some goal position. The three tasks have the same set of start and end positions, as well as an increasing level of difficulty: </a:t>
            </a:r>
          </a:p>
          <a:p>
            <a:pPr lvl="1"/>
            <a:r>
              <a:rPr lang="en-US" dirty="0"/>
              <a:t>Empty Town</a:t>
            </a:r>
          </a:p>
          <a:p>
            <a:pPr lvl="1"/>
            <a:r>
              <a:rPr lang="en-US" dirty="0"/>
              <a:t>Regular Traffic</a:t>
            </a:r>
          </a:p>
          <a:p>
            <a:pPr lvl="1"/>
            <a:r>
              <a:rPr lang="en-US" dirty="0"/>
              <a:t>Dense Traffic</a:t>
            </a:r>
          </a:p>
          <a:p>
            <a:r>
              <a:rPr lang="en-US" dirty="0"/>
              <a:t>We end the episode as failing when any collision bigger than a fixed magnitude happens</a:t>
            </a:r>
            <a:endParaRPr lang="en-SE" dirty="0"/>
          </a:p>
        </p:txBody>
      </p:sp>
      <p:sp>
        <p:nvSpPr>
          <p:cNvPr id="4" name="Slide Number Placeholder 3">
            <a:extLst>
              <a:ext uri="{FF2B5EF4-FFF2-40B4-BE49-F238E27FC236}">
                <a16:creationId xmlns:a16="http://schemas.microsoft.com/office/drawing/2014/main" id="{8F50F853-50FF-4828-AFE0-05F18E0D7532}"/>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12899506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F119-E2A2-460A-BD92-730E667A8CFA}"/>
              </a:ext>
            </a:extLst>
          </p:cNvPr>
          <p:cNvSpPr>
            <a:spLocks noGrp="1"/>
          </p:cNvSpPr>
          <p:nvPr>
            <p:ph type="title"/>
          </p:nvPr>
        </p:nvSpPr>
        <p:spPr/>
        <p:txBody>
          <a:bodyPr/>
          <a:lstStyle/>
          <a:p>
            <a:r>
              <a:rPr lang="en-US" dirty="0"/>
              <a:t>Performance Evaluation</a:t>
            </a:r>
            <a:endParaRPr lang="en-SE" dirty="0"/>
          </a:p>
        </p:txBody>
      </p:sp>
      <p:sp>
        <p:nvSpPr>
          <p:cNvPr id="3" name="Content Placeholder 2">
            <a:extLst>
              <a:ext uri="{FF2B5EF4-FFF2-40B4-BE49-F238E27FC236}">
                <a16:creationId xmlns:a16="http://schemas.microsoft.com/office/drawing/2014/main" id="{FD940A4C-EF5F-4EEC-9D75-4AE1303CF7EE}"/>
              </a:ext>
            </a:extLst>
          </p:cNvPr>
          <p:cNvSpPr>
            <a:spLocks noGrp="1"/>
          </p:cNvSpPr>
          <p:nvPr>
            <p:ph idx="1"/>
          </p:nvPr>
        </p:nvSpPr>
        <p:spPr>
          <a:xfrm>
            <a:off x="457200" y="1295400"/>
            <a:ext cx="8229600" cy="3724190"/>
          </a:xfrm>
        </p:spPr>
        <p:txBody>
          <a:bodyPr>
            <a:normAutofit fontScale="92500" lnSpcReduction="20000"/>
          </a:bodyPr>
          <a:lstStyle/>
          <a:p>
            <a:r>
              <a:rPr lang="en-US" dirty="0"/>
              <a:t>CIL: Conditional IL [</a:t>
            </a:r>
            <a:r>
              <a:rPr lang="en-US" dirty="0" err="1"/>
              <a:t>Codevilla</a:t>
            </a:r>
            <a:r>
              <a:rPr lang="en-US" dirty="0"/>
              <a:t> 2018]</a:t>
            </a:r>
          </a:p>
          <a:p>
            <a:r>
              <a:rPr lang="en-US" dirty="0"/>
              <a:t>CAL: Conditional Affordance Learning [Sauer 2018]</a:t>
            </a:r>
          </a:p>
          <a:p>
            <a:r>
              <a:rPr lang="en-US" dirty="0"/>
              <a:t>MT: Multitask [Li 2018] (not discussed)</a:t>
            </a:r>
          </a:p>
          <a:p>
            <a:r>
              <a:rPr lang="en-US" dirty="0"/>
              <a:t>CILR: CIL with </a:t>
            </a:r>
            <a:r>
              <a:rPr lang="en-US" dirty="0" err="1"/>
              <a:t>ResNet</a:t>
            </a:r>
            <a:r>
              <a:rPr lang="en-US" dirty="0"/>
              <a:t> but no Speed prediction</a:t>
            </a:r>
          </a:p>
          <a:p>
            <a:r>
              <a:rPr lang="en-US" dirty="0"/>
              <a:t>CILRS: CIL with both </a:t>
            </a:r>
            <a:r>
              <a:rPr lang="en-US" dirty="0" err="1"/>
              <a:t>ResNet</a:t>
            </a:r>
            <a:r>
              <a:rPr lang="en-US" dirty="0"/>
              <a:t> and Speed prediction</a:t>
            </a:r>
          </a:p>
        </p:txBody>
      </p:sp>
      <p:sp>
        <p:nvSpPr>
          <p:cNvPr id="4" name="Slide Number Placeholder 3">
            <a:extLst>
              <a:ext uri="{FF2B5EF4-FFF2-40B4-BE49-F238E27FC236}">
                <a16:creationId xmlns:a16="http://schemas.microsoft.com/office/drawing/2014/main" id="{43A2DD44-B4DF-4BAD-BB68-C592E94DE41E}"/>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pic>
        <p:nvPicPr>
          <p:cNvPr id="5" name="Picture 4">
            <a:extLst>
              <a:ext uri="{FF2B5EF4-FFF2-40B4-BE49-F238E27FC236}">
                <a16:creationId xmlns:a16="http://schemas.microsoft.com/office/drawing/2014/main" id="{F0FABB2C-F062-46F3-AC0C-DE0BCB1EA092}"/>
              </a:ext>
            </a:extLst>
          </p:cNvPr>
          <p:cNvPicPr>
            <a:picLocks noChangeAspect="1"/>
          </p:cNvPicPr>
          <p:nvPr/>
        </p:nvPicPr>
        <p:blipFill>
          <a:blip r:embed="rId3"/>
          <a:stretch>
            <a:fillRect/>
          </a:stretch>
        </p:blipFill>
        <p:spPr>
          <a:xfrm>
            <a:off x="0" y="5019590"/>
            <a:ext cx="9144000" cy="1640100"/>
          </a:xfrm>
          <a:prstGeom prst="rect">
            <a:avLst/>
          </a:prstGeom>
        </p:spPr>
      </p:pic>
    </p:spTree>
    <p:extLst>
      <p:ext uri="{BB962C8B-B14F-4D97-AF65-F5344CB8AC3E}">
        <p14:creationId xmlns:p14="http://schemas.microsoft.com/office/powerpoint/2010/main" val="1990347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64AF6-5BB7-46EF-A17E-0D5F950D89C6}"/>
              </a:ext>
            </a:extLst>
          </p:cNvPr>
          <p:cNvSpPr>
            <a:spLocks noGrp="1"/>
          </p:cNvSpPr>
          <p:nvPr>
            <p:ph type="title"/>
          </p:nvPr>
        </p:nvSpPr>
        <p:spPr>
          <a:xfrm>
            <a:off x="304800" y="274638"/>
            <a:ext cx="8534400" cy="868362"/>
          </a:xfrm>
        </p:spPr>
        <p:txBody>
          <a:bodyPr/>
          <a:lstStyle/>
          <a:p>
            <a:r>
              <a:rPr lang="en-US" sz="3600" dirty="0">
                <a:solidFill>
                  <a:srgbClr val="FF0000"/>
                </a:solidFill>
              </a:rPr>
              <a:t>Learning by Cheating (LBC) [Chen 2019]</a:t>
            </a:r>
            <a:endParaRPr lang="en-SE" sz="3600" dirty="0">
              <a:solidFill>
                <a:srgbClr val="FF0000"/>
              </a:solidFill>
            </a:endParaRPr>
          </a:p>
        </p:txBody>
      </p:sp>
      <p:sp>
        <p:nvSpPr>
          <p:cNvPr id="3" name="Content Placeholder 2">
            <a:extLst>
              <a:ext uri="{FF2B5EF4-FFF2-40B4-BE49-F238E27FC236}">
                <a16:creationId xmlns:a16="http://schemas.microsoft.com/office/drawing/2014/main" id="{20931F2B-70A4-49B5-BC7B-FFDCD4AEE752}"/>
              </a:ext>
            </a:extLst>
          </p:cNvPr>
          <p:cNvSpPr>
            <a:spLocks noGrp="1"/>
          </p:cNvSpPr>
          <p:nvPr>
            <p:ph idx="1"/>
          </p:nvPr>
        </p:nvSpPr>
        <p:spPr/>
        <p:txBody>
          <a:bodyPr/>
          <a:lstStyle/>
          <a:p>
            <a:r>
              <a:rPr lang="en-US" dirty="0"/>
              <a:t>Chen D, Zhou B, </a:t>
            </a:r>
            <a:r>
              <a:rPr lang="en-US" dirty="0" err="1"/>
              <a:t>Koltun</a:t>
            </a:r>
            <a:r>
              <a:rPr lang="en-US" dirty="0"/>
              <a:t> V, et al. Learning by cheating[J]. </a:t>
            </a:r>
            <a:r>
              <a:rPr lang="en-US" dirty="0" err="1"/>
              <a:t>arXiv</a:t>
            </a:r>
            <a:r>
              <a:rPr lang="en-US" dirty="0"/>
              <a:t> preprint arXiv:1912.12294, 2019. (UT Austin, Intel Labs)</a:t>
            </a:r>
            <a:endParaRPr lang="en-SE" dirty="0"/>
          </a:p>
        </p:txBody>
      </p:sp>
      <p:sp>
        <p:nvSpPr>
          <p:cNvPr id="4" name="Slide Number Placeholder 3">
            <a:extLst>
              <a:ext uri="{FF2B5EF4-FFF2-40B4-BE49-F238E27FC236}">
                <a16:creationId xmlns:a16="http://schemas.microsoft.com/office/drawing/2014/main" id="{BD75D24E-E81A-4F11-B91A-C976494FD759}"/>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pic>
        <p:nvPicPr>
          <p:cNvPr id="6" name="Picture 5">
            <a:extLst>
              <a:ext uri="{FF2B5EF4-FFF2-40B4-BE49-F238E27FC236}">
                <a16:creationId xmlns:a16="http://schemas.microsoft.com/office/drawing/2014/main" id="{51B380C8-198C-4A74-ADE8-3BA3C422DD25}"/>
              </a:ext>
            </a:extLst>
          </p:cNvPr>
          <p:cNvPicPr>
            <a:picLocks noChangeAspect="1"/>
          </p:cNvPicPr>
          <p:nvPr/>
        </p:nvPicPr>
        <p:blipFill>
          <a:blip r:embed="rId2"/>
          <a:stretch>
            <a:fillRect/>
          </a:stretch>
        </p:blipFill>
        <p:spPr>
          <a:xfrm>
            <a:off x="0" y="4343400"/>
            <a:ext cx="9144000" cy="1759280"/>
          </a:xfrm>
          <a:prstGeom prst="rect">
            <a:avLst/>
          </a:prstGeom>
        </p:spPr>
      </p:pic>
      <p:sp>
        <p:nvSpPr>
          <p:cNvPr id="7" name="Rectangle 6">
            <a:extLst>
              <a:ext uri="{FF2B5EF4-FFF2-40B4-BE49-F238E27FC236}">
                <a16:creationId xmlns:a16="http://schemas.microsoft.com/office/drawing/2014/main" id="{9FAFAA86-0265-4428-A3DC-45E7D012017C}"/>
              </a:ext>
            </a:extLst>
          </p:cNvPr>
          <p:cNvSpPr/>
          <p:nvPr/>
        </p:nvSpPr>
        <p:spPr bwMode="auto">
          <a:xfrm>
            <a:off x="1066800" y="4883480"/>
            <a:ext cx="5105400" cy="1219200"/>
          </a:xfrm>
          <a:prstGeom prst="rect">
            <a:avLst/>
          </a:prstGeom>
          <a:noFill/>
          <a:ln w="38100">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F95A0005-90F3-4B88-8C41-9BB3F1F89BAC}"/>
              </a:ext>
            </a:extLst>
          </p:cNvPr>
          <p:cNvSpPr/>
          <p:nvPr/>
        </p:nvSpPr>
        <p:spPr>
          <a:xfrm>
            <a:off x="3886200" y="6142496"/>
            <a:ext cx="1371600" cy="369332"/>
          </a:xfrm>
          <a:prstGeom prst="rect">
            <a:avLst/>
          </a:prstGeom>
        </p:spPr>
        <p:txBody>
          <a:bodyPr wrap="square">
            <a:spAutoFit/>
          </a:bodyPr>
          <a:lstStyle/>
          <a:p>
            <a:r>
              <a:rPr lang="en-US" dirty="0"/>
              <a:t>End-to-Mid</a:t>
            </a:r>
            <a:endParaRPr lang="en-SE" dirty="0"/>
          </a:p>
        </p:txBody>
      </p:sp>
    </p:spTree>
    <p:extLst>
      <p:ext uri="{BB962C8B-B14F-4D97-AF65-F5344CB8AC3E}">
        <p14:creationId xmlns:p14="http://schemas.microsoft.com/office/powerpoint/2010/main" val="2039474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CEC3-B438-4B6B-ADA9-CCE5FEC38502}"/>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05068AD7-7234-4739-95A7-DC15E3C08E5A}"/>
              </a:ext>
            </a:extLst>
          </p:cNvPr>
          <p:cNvSpPr>
            <a:spLocks noGrp="1"/>
          </p:cNvSpPr>
          <p:nvPr>
            <p:ph idx="1"/>
          </p:nvPr>
        </p:nvSpPr>
        <p:spPr>
          <a:xfrm>
            <a:off x="457200" y="1295400"/>
            <a:ext cx="8229600" cy="5410200"/>
          </a:xfrm>
        </p:spPr>
        <p:txBody>
          <a:bodyPr>
            <a:normAutofit fontScale="55000" lnSpcReduction="20000"/>
          </a:bodyPr>
          <a:lstStyle/>
          <a:p>
            <a:r>
              <a:rPr lang="en-US" dirty="0"/>
              <a:t>Vision-based urban driving is hard. The autonomous system needs to learn to perceive the world and act in it. We show that this challenging learning problem can be simplified by decomposing it into two stages. </a:t>
            </a:r>
          </a:p>
          <a:p>
            <a:r>
              <a:rPr lang="en-US" dirty="0"/>
              <a:t>We first train an agent that has access to privileged information. This </a:t>
            </a:r>
            <a:r>
              <a:rPr lang="en-US" dirty="0">
                <a:solidFill>
                  <a:srgbClr val="C00000"/>
                </a:solidFill>
              </a:rPr>
              <a:t>privileged agent cheats by observing the ground-truth layout of the environment and the positions of all traffic participants</a:t>
            </a:r>
            <a:r>
              <a:rPr lang="en-US" dirty="0"/>
              <a:t>. </a:t>
            </a:r>
          </a:p>
          <a:p>
            <a:r>
              <a:rPr lang="en-US" dirty="0"/>
              <a:t>In the second stage, the privileged agent acts as a teacher that trains a purely vision-based sensorimotor agent. The resulting </a:t>
            </a:r>
            <a:r>
              <a:rPr lang="en-US" dirty="0">
                <a:solidFill>
                  <a:srgbClr val="C00000"/>
                </a:solidFill>
              </a:rPr>
              <a:t>sensorimotor agent does not have access to any privileged information and does not cheat</a:t>
            </a:r>
            <a:r>
              <a:rPr lang="en-US" dirty="0"/>
              <a:t>. </a:t>
            </a:r>
          </a:p>
          <a:p>
            <a:r>
              <a:rPr lang="en-US" dirty="0"/>
              <a:t>This two-stage training procedure is counter-intuitive at first, but has a number of important advantages that we analyze and empirically demonstrate. We use the presented approach to train a vision-based autonomous driving system that substantially outperforms the state of the art on the CARLA benchmark and the recent </a:t>
            </a:r>
            <a:r>
              <a:rPr lang="en-US" dirty="0" err="1"/>
              <a:t>NoCrash</a:t>
            </a:r>
            <a:r>
              <a:rPr lang="en-US" dirty="0"/>
              <a:t> benchmark. Our approach achieves, for the first time, 100% success rate on all tasks in the original CARLA benchmark, sets a new record on the </a:t>
            </a:r>
            <a:r>
              <a:rPr lang="en-US" dirty="0" err="1"/>
              <a:t>NoCrash</a:t>
            </a:r>
            <a:r>
              <a:rPr lang="en-US" dirty="0"/>
              <a:t> benchmark, and reduces the frequency of infractions by an order of magnitude compared to the prior state of the art.</a:t>
            </a:r>
          </a:p>
          <a:p>
            <a:r>
              <a:rPr lang="en-US" dirty="0"/>
              <a:t>Learning by Cheating</a:t>
            </a:r>
          </a:p>
          <a:p>
            <a:pPr lvl="1"/>
            <a:r>
              <a:rPr lang="en-US" dirty="0"/>
              <a:t>https://www.youtube.com/watch?v=u9ZCxxD-UUw</a:t>
            </a:r>
            <a:endParaRPr lang="en-SE" dirty="0"/>
          </a:p>
          <a:p>
            <a:pPr marL="0" indent="0">
              <a:buNone/>
            </a:pPr>
            <a:endParaRPr lang="en-SE" dirty="0"/>
          </a:p>
        </p:txBody>
      </p:sp>
      <p:sp>
        <p:nvSpPr>
          <p:cNvPr id="4" name="Slide Number Placeholder 3">
            <a:extLst>
              <a:ext uri="{FF2B5EF4-FFF2-40B4-BE49-F238E27FC236}">
                <a16:creationId xmlns:a16="http://schemas.microsoft.com/office/drawing/2014/main" id="{C88B91EF-C8AF-42F7-8363-FB76146ECFCE}"/>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spTree>
    <p:extLst>
      <p:ext uri="{BB962C8B-B14F-4D97-AF65-F5344CB8AC3E}">
        <p14:creationId xmlns:p14="http://schemas.microsoft.com/office/powerpoint/2010/main" val="1708154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A4FA51-C9E9-429E-825B-031AA7126CA7}"/>
              </a:ext>
            </a:extLst>
          </p:cNvPr>
          <p:cNvPicPr>
            <a:picLocks noChangeAspect="1"/>
          </p:cNvPicPr>
          <p:nvPr/>
        </p:nvPicPr>
        <p:blipFill>
          <a:blip r:embed="rId3"/>
          <a:stretch>
            <a:fillRect/>
          </a:stretch>
        </p:blipFill>
        <p:spPr>
          <a:xfrm>
            <a:off x="0" y="838200"/>
            <a:ext cx="9144000" cy="4699366"/>
          </a:xfrm>
          <a:prstGeom prst="rect">
            <a:avLst/>
          </a:prstGeom>
        </p:spPr>
      </p:pic>
      <p:sp>
        <p:nvSpPr>
          <p:cNvPr id="2" name="Title 1">
            <a:extLst>
              <a:ext uri="{FF2B5EF4-FFF2-40B4-BE49-F238E27FC236}">
                <a16:creationId xmlns:a16="http://schemas.microsoft.com/office/drawing/2014/main" id="{21267407-EE83-47C8-8993-8B0E0E2FD3B0}"/>
              </a:ext>
            </a:extLst>
          </p:cNvPr>
          <p:cNvSpPr>
            <a:spLocks noGrp="1"/>
          </p:cNvSpPr>
          <p:nvPr>
            <p:ph type="title"/>
          </p:nvPr>
        </p:nvSpPr>
        <p:spPr/>
        <p:txBody>
          <a:bodyPr/>
          <a:lstStyle/>
          <a:p>
            <a:r>
              <a:rPr lang="en-US" dirty="0"/>
              <a:t>Overview</a:t>
            </a:r>
            <a:endParaRPr lang="en-SE" dirty="0"/>
          </a:p>
        </p:txBody>
      </p:sp>
      <p:sp>
        <p:nvSpPr>
          <p:cNvPr id="3" name="Content Placeholder 2">
            <a:extLst>
              <a:ext uri="{FF2B5EF4-FFF2-40B4-BE49-F238E27FC236}">
                <a16:creationId xmlns:a16="http://schemas.microsoft.com/office/drawing/2014/main" id="{69DF93DE-8A9F-40AB-B2F3-77624D5A04A1}"/>
              </a:ext>
            </a:extLst>
          </p:cNvPr>
          <p:cNvSpPr>
            <a:spLocks noGrp="1"/>
          </p:cNvSpPr>
          <p:nvPr>
            <p:ph idx="1"/>
          </p:nvPr>
        </p:nvSpPr>
        <p:spPr>
          <a:xfrm>
            <a:off x="304800" y="5537566"/>
            <a:ext cx="8534400" cy="1320434"/>
          </a:xfrm>
        </p:spPr>
        <p:txBody>
          <a:bodyPr>
            <a:normAutofit fontScale="62500" lnSpcReduction="20000"/>
          </a:bodyPr>
          <a:lstStyle/>
          <a:p>
            <a:r>
              <a:rPr lang="en-US" dirty="0"/>
              <a:t>(a) Privileged agent imitates the expert (Behavior Cloning (off-policy))</a:t>
            </a:r>
          </a:p>
          <a:p>
            <a:r>
              <a:rPr lang="en-US" dirty="0"/>
              <a:t>(b) Sensorimotor agent imitates the privileged agent (first Behavior Cloning (off-policy), then Direct </a:t>
            </a:r>
            <a:r>
              <a:rPr lang="en-US"/>
              <a:t>Policy Learning </a:t>
            </a:r>
            <a:r>
              <a:rPr lang="en-US" dirty="0"/>
              <a:t>(on-policy))</a:t>
            </a:r>
          </a:p>
        </p:txBody>
      </p:sp>
      <p:sp>
        <p:nvSpPr>
          <p:cNvPr id="4" name="Slide Number Placeholder 3">
            <a:extLst>
              <a:ext uri="{FF2B5EF4-FFF2-40B4-BE49-F238E27FC236}">
                <a16:creationId xmlns:a16="http://schemas.microsoft.com/office/drawing/2014/main" id="{5CD9A54E-1CE1-4AAC-9BF7-C32DC5D7A19E}"/>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spTree>
    <p:extLst>
      <p:ext uri="{BB962C8B-B14F-4D97-AF65-F5344CB8AC3E}">
        <p14:creationId xmlns:p14="http://schemas.microsoft.com/office/powerpoint/2010/main" val="3755699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C7A2-D327-413C-99A7-AFA63B4B292A}"/>
              </a:ext>
            </a:extLst>
          </p:cNvPr>
          <p:cNvSpPr>
            <a:spLocks noGrp="1"/>
          </p:cNvSpPr>
          <p:nvPr>
            <p:ph type="title"/>
          </p:nvPr>
        </p:nvSpPr>
        <p:spPr/>
        <p:txBody>
          <a:bodyPr/>
          <a:lstStyle/>
          <a:p>
            <a:r>
              <a:rPr lang="en-US" dirty="0"/>
              <a:t>Why Does it Work?</a:t>
            </a:r>
            <a:endParaRPr lang="en-SE" dirty="0"/>
          </a:p>
        </p:txBody>
      </p:sp>
      <p:sp>
        <p:nvSpPr>
          <p:cNvPr id="3" name="Content Placeholder 2">
            <a:extLst>
              <a:ext uri="{FF2B5EF4-FFF2-40B4-BE49-F238E27FC236}">
                <a16:creationId xmlns:a16="http://schemas.microsoft.com/office/drawing/2014/main" id="{014E2C06-DBEB-4854-A535-26F3FFE91FCE}"/>
              </a:ext>
            </a:extLst>
          </p:cNvPr>
          <p:cNvSpPr>
            <a:spLocks noGrp="1"/>
          </p:cNvSpPr>
          <p:nvPr>
            <p:ph idx="1"/>
          </p:nvPr>
        </p:nvSpPr>
        <p:spPr>
          <a:xfrm>
            <a:off x="457200" y="1295400"/>
            <a:ext cx="8229600" cy="5562600"/>
          </a:xfrm>
        </p:spPr>
        <p:txBody>
          <a:bodyPr>
            <a:normAutofit fontScale="47500" lnSpcReduction="20000"/>
          </a:bodyPr>
          <a:lstStyle/>
          <a:p>
            <a:r>
              <a:rPr lang="en-US" dirty="0"/>
              <a:t>The effectiveness of this decomposition is counter-intuitive. If direct IL – from expert trajectories to vision-based driving – is hard, why is the decomposition of the learning process into two stages, both of which perform imitation, any better? </a:t>
            </a:r>
          </a:p>
          <a:p>
            <a:r>
              <a:rPr lang="en-US" dirty="0"/>
              <a:t>First, the privileged agent operates on a compact intermediate representation of the environment, and can thus learn faster and generalize better. In particular, the representation we use (a bird’s-eye view) enables simple and effective data augmentation that facilitates generalization. </a:t>
            </a:r>
          </a:p>
          <a:p>
            <a:r>
              <a:rPr lang="en-US" dirty="0"/>
              <a:t>Second, the trained privileged agent can provide much stronger supervision than the original expert trajectories. It can be queried from any state of the environment, not only states that were visited in the original trajectories. It turns passive expert trajectories into an online agent that can provide adaptive on-policy supervision. </a:t>
            </a:r>
          </a:p>
          <a:p>
            <a:r>
              <a:rPr lang="en-US" dirty="0"/>
              <a:t>Third, if the privileged agent is trained via conditional imitation learning, it can provide an action for each possible command (e.g., “turn left”, “turn right”), all at once, in any state of the environment. Thus all conditional branches of the privileged agent can train all branches of the sensorimotor agent in parallel. In every state visited during training, the sensorimotor student can in effect ask the privileged teacher “What would you do if you had to turn left here?”, “What would you do if you had to turn right here?”, etc. </a:t>
            </a:r>
          </a:p>
          <a:p>
            <a:r>
              <a:rPr lang="en-US" dirty="0"/>
              <a:t>My thoughts: an analogy: expert is a Kung Fu master who lives in the mountains, provides recorded video lectures, but is not available for interactive instructions; privileged agent is a student with perfect eyesight (with bird’s-eye view), hence can learn effectively from the master; sensorimotor agent is a young pupil with poor eyesight (with front-camera view), who can learn more effectively from the junior privileged agent with interactive instructions than from the master directly.</a:t>
            </a:r>
            <a:endParaRPr lang="en-SE" dirty="0"/>
          </a:p>
        </p:txBody>
      </p:sp>
      <p:sp>
        <p:nvSpPr>
          <p:cNvPr id="4" name="Slide Number Placeholder 3">
            <a:extLst>
              <a:ext uri="{FF2B5EF4-FFF2-40B4-BE49-F238E27FC236}">
                <a16:creationId xmlns:a16="http://schemas.microsoft.com/office/drawing/2014/main" id="{5F67F8C7-7A74-4419-9C19-008A124722AB}"/>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spTree>
    <p:extLst>
      <p:ext uri="{BB962C8B-B14F-4D97-AF65-F5344CB8AC3E}">
        <p14:creationId xmlns:p14="http://schemas.microsoft.com/office/powerpoint/2010/main" val="218796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C3C07-53BD-4396-A8DF-0411A70D86AE}"/>
              </a:ext>
            </a:extLst>
          </p:cNvPr>
          <p:cNvSpPr>
            <a:spLocks noGrp="1"/>
          </p:cNvSpPr>
          <p:nvPr>
            <p:ph type="title"/>
          </p:nvPr>
        </p:nvSpPr>
        <p:spPr/>
        <p:txBody>
          <a:bodyPr/>
          <a:lstStyle/>
          <a:p>
            <a:r>
              <a:rPr lang="en-US" dirty="0"/>
              <a:t>Agent Architecture</a:t>
            </a:r>
            <a:endParaRPr lang="en-SE" dirty="0"/>
          </a:p>
        </p:txBody>
      </p:sp>
      <p:sp>
        <p:nvSpPr>
          <p:cNvPr id="3" name="Content Placeholder 2">
            <a:extLst>
              <a:ext uri="{FF2B5EF4-FFF2-40B4-BE49-F238E27FC236}">
                <a16:creationId xmlns:a16="http://schemas.microsoft.com/office/drawing/2014/main" id="{77586092-082B-449F-940E-D25DDF9F6C20}"/>
              </a:ext>
            </a:extLst>
          </p:cNvPr>
          <p:cNvSpPr>
            <a:spLocks noGrp="1"/>
          </p:cNvSpPr>
          <p:nvPr>
            <p:ph idx="1"/>
          </p:nvPr>
        </p:nvSpPr>
        <p:spPr>
          <a:xfrm>
            <a:off x="457200" y="5562600"/>
            <a:ext cx="8229600" cy="838200"/>
          </a:xfrm>
        </p:spPr>
        <p:txBody>
          <a:bodyPr/>
          <a:lstStyle/>
          <a:p>
            <a:endParaRPr lang="en-SE" dirty="0"/>
          </a:p>
        </p:txBody>
      </p:sp>
      <p:sp>
        <p:nvSpPr>
          <p:cNvPr id="4" name="Slide Number Placeholder 3">
            <a:extLst>
              <a:ext uri="{FF2B5EF4-FFF2-40B4-BE49-F238E27FC236}">
                <a16:creationId xmlns:a16="http://schemas.microsoft.com/office/drawing/2014/main" id="{52C25D24-5E22-4AE5-86D8-4315E2080510}"/>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grpSp>
        <p:nvGrpSpPr>
          <p:cNvPr id="7" name="Group 6">
            <a:extLst>
              <a:ext uri="{FF2B5EF4-FFF2-40B4-BE49-F238E27FC236}">
                <a16:creationId xmlns:a16="http://schemas.microsoft.com/office/drawing/2014/main" id="{645290A0-A684-4244-B2F7-0EE7E5670274}"/>
              </a:ext>
            </a:extLst>
          </p:cNvPr>
          <p:cNvGrpSpPr/>
          <p:nvPr/>
        </p:nvGrpSpPr>
        <p:grpSpPr>
          <a:xfrm>
            <a:off x="-14161" y="1405625"/>
            <a:ext cx="9144000" cy="4092358"/>
            <a:chOff x="0" y="1382821"/>
            <a:chExt cx="9144000" cy="4092358"/>
          </a:xfrm>
        </p:grpSpPr>
        <p:pic>
          <p:nvPicPr>
            <p:cNvPr id="5" name="Picture 4">
              <a:extLst>
                <a:ext uri="{FF2B5EF4-FFF2-40B4-BE49-F238E27FC236}">
                  <a16:creationId xmlns:a16="http://schemas.microsoft.com/office/drawing/2014/main" id="{42D96271-A429-473C-B775-7AA74C41D0B1}"/>
                </a:ext>
              </a:extLst>
            </p:cNvPr>
            <p:cNvPicPr>
              <a:picLocks noChangeAspect="1"/>
            </p:cNvPicPr>
            <p:nvPr/>
          </p:nvPicPr>
          <p:blipFill>
            <a:blip r:embed="rId2"/>
            <a:stretch>
              <a:fillRect/>
            </a:stretch>
          </p:blipFill>
          <p:spPr>
            <a:xfrm>
              <a:off x="0" y="1382821"/>
              <a:ext cx="9144000" cy="4092358"/>
            </a:xfrm>
            <a:prstGeom prst="rect">
              <a:avLst/>
            </a:prstGeom>
          </p:spPr>
        </p:pic>
        <p:sp>
          <p:nvSpPr>
            <p:cNvPr id="6" name="TextBox 5">
              <a:extLst>
                <a:ext uri="{FF2B5EF4-FFF2-40B4-BE49-F238E27FC236}">
                  <a16:creationId xmlns:a16="http://schemas.microsoft.com/office/drawing/2014/main" id="{C137D5BB-79A0-4E75-89F7-4D76E26DA653}"/>
                </a:ext>
              </a:extLst>
            </p:cNvPr>
            <p:cNvSpPr txBox="1"/>
            <p:nvPr/>
          </p:nvSpPr>
          <p:spPr>
            <a:xfrm>
              <a:off x="3352800" y="3124200"/>
              <a:ext cx="2544286" cy="369332"/>
            </a:xfrm>
            <a:prstGeom prst="rect">
              <a:avLst/>
            </a:prstGeom>
            <a:noFill/>
          </p:spPr>
          <p:txBody>
            <a:bodyPr wrap="none" rtlCol="0">
              <a:spAutoFit/>
            </a:bodyPr>
            <a:lstStyle/>
            <a:p>
              <a:r>
                <a:rPr lang="en-US" dirty="0"/>
                <a:t>steering, throttle, brake</a:t>
              </a:r>
              <a:endParaRPr lang="en-SE" dirty="0"/>
            </a:p>
          </p:txBody>
        </p:sp>
      </p:grpSp>
    </p:spTree>
    <p:extLst>
      <p:ext uri="{BB962C8B-B14F-4D97-AF65-F5344CB8AC3E}">
        <p14:creationId xmlns:p14="http://schemas.microsoft.com/office/powerpoint/2010/main" val="424205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2EAE4-B1F1-4FAA-B8BD-2845F5D118C9}"/>
              </a:ext>
            </a:extLst>
          </p:cNvPr>
          <p:cNvSpPr>
            <a:spLocks noGrp="1"/>
          </p:cNvSpPr>
          <p:nvPr>
            <p:ph type="title"/>
          </p:nvPr>
        </p:nvSpPr>
        <p:spPr/>
        <p:txBody>
          <a:bodyPr/>
          <a:lstStyle/>
          <a:p>
            <a:r>
              <a:rPr lang="en-US" dirty="0"/>
              <a:t>Loss </a:t>
            </a:r>
            <a:r>
              <a:rPr lang="en-US" dirty="0" err="1"/>
              <a:t>Functins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DF2B9D-DDC0-48FB-8A89-CA0AB31B7D04}"/>
                  </a:ext>
                </a:extLst>
              </p:cNvPr>
              <p:cNvSpPr>
                <a:spLocks noGrp="1"/>
              </p:cNvSpPr>
              <p:nvPr>
                <p:ph idx="1"/>
              </p:nvPr>
            </p:nvSpPr>
            <p:spPr>
              <a:xfrm>
                <a:off x="457200" y="1295400"/>
                <a:ext cx="8229600" cy="5287962"/>
              </a:xfrm>
            </p:spPr>
            <p:txBody>
              <a:bodyPr>
                <a:normAutofit fontScale="77500" lnSpcReduction="20000"/>
              </a:bodyPr>
              <a:lstStyle/>
              <a:p>
                <a:r>
                  <a:rPr lang="en-US" dirty="0"/>
                  <a:t>Privileged agent tries to imitate expert by minimizing expected difference between ground truth trajectory and predicted trajectory: </a:t>
                </a:r>
                <a14:m>
                  <m:oMath xmlns:m="http://schemas.openxmlformats.org/officeDocument/2006/math">
                    <m:sSub>
                      <m:sSubPr>
                        <m:ctrlPr>
                          <a:rPr lang="en-US" b="0" i="1" smtClean="0">
                            <a:latin typeface="Cambria Math" panose="02040503050406030204" pitchFamily="18" charset="0"/>
                          </a:rPr>
                        </m:ctrlPr>
                      </m:sSubPr>
                      <m:e>
                        <m:func>
                          <m:funcPr>
                            <m:ctrlPr>
                              <a:rPr lang="en-US" b="0"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d>
                                  <m:dPr>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1" i="1" smtClean="0">
                                        <a:latin typeface="Cambria Math" panose="02040503050406030204" pitchFamily="18" charset="0"/>
                                      </a:rPr>
                                      <m:t>𝒘</m:t>
                                    </m:r>
                                  </m:e>
                                </m:d>
                                <m:r>
                                  <a:rPr lang="en-US" i="1">
                                    <a:latin typeface="Cambria Math" panose="02040503050406030204" pitchFamily="18" charset="0"/>
                                  </a:rPr>
                                  <m:t>∼</m:t>
                                </m:r>
                                <m:r>
                                  <a:rPr lang="en-US" b="0" i="1" smtClean="0">
                                    <a:latin typeface="Cambria Math" panose="02040503050406030204" pitchFamily="18" charset="0"/>
                                  </a:rPr>
                                  <m:t>𝜏</m:t>
                                </m:r>
                              </m:sub>
                            </m:sSub>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𝒘</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𝜃</m:t>
                                    </m:r>
                                  </m:sub>
                                  <m:sup>
                                    <m:r>
                                      <a:rPr lang="en-US" b="0" i="1" smtClean="0">
                                        <a:latin typeface="Cambria Math" panose="02040503050406030204" pitchFamily="18" charset="0"/>
                                      </a:rPr>
                                      <m:t>∗</m:t>
                                    </m:r>
                                  </m:sup>
                                </m:sSub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𝑣</m:t>
                                        </m:r>
                                      </m:e>
                                    </m:d>
                                  </m:e>
                                  <m:sup>
                                    <m:r>
                                      <a:rPr lang="en-US" b="0" i="1" smtClean="0">
                                        <a:latin typeface="Cambria Math" panose="02040503050406030204" pitchFamily="18" charset="0"/>
                                      </a:rPr>
                                      <m:t>𝑐</m:t>
                                    </m:r>
                                  </m:sup>
                                </m:sSup>
                              </m:e>
                            </m:d>
                          </m:e>
                        </m:func>
                      </m:e>
                      <m:sub>
                        <m:r>
                          <a:rPr lang="en-US" b="0" i="1" smtClean="0">
                            <a:latin typeface="Cambria Math" panose="02040503050406030204" pitchFamily="18" charset="0"/>
                          </a:rPr>
                          <m:t>1</m:t>
                        </m:r>
                      </m:sub>
                    </m:sSub>
                  </m:oMath>
                </a14:m>
                <a:endParaRPr lang="en-US" dirty="0"/>
              </a:p>
              <a:p>
                <a:r>
                  <a:rPr lang="en-US" dirty="0"/>
                  <a:t>Sensorimotor agent tries to imitate privileged agent by minimizing expected difference between own predicted trajectory and that by privileged agent : </a:t>
                </a:r>
                <a14:m>
                  <m:oMath xmlns:m="http://schemas.openxmlformats.org/officeDocument/2006/math">
                    <m:sSub>
                      <m:sSubPr>
                        <m:ctrlPr>
                          <a:rPr lang="en-US" i="1">
                            <a:latin typeface="Cambria Math" panose="02040503050406030204" pitchFamily="18" charset="0"/>
                          </a:rPr>
                        </m:ctrlPr>
                      </m:sSub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𝐸</m:t>
                                </m:r>
                              </m:e>
                              <m:sub>
                                <m:d>
                                  <m:dPr>
                                    <m:ctrlPr>
                                      <a:rPr lang="en-US" i="1">
                                        <a:latin typeface="Cambria Math" panose="02040503050406030204" pitchFamily="18" charset="0"/>
                                      </a:rPr>
                                    </m:ctrlPr>
                                  </m:dPr>
                                  <m:e>
                                    <m:r>
                                      <a:rPr lang="en-US" i="1">
                                        <a:latin typeface="Cambria Math" panose="02040503050406030204" pitchFamily="18" charset="0"/>
                                      </a:rPr>
                                      <m:t>𝑀</m:t>
                                    </m:r>
                                    <m:r>
                                      <a:rPr lang="en-US" i="1">
                                        <a:latin typeface="Cambria Math" panose="02040503050406030204" pitchFamily="18" charset="0"/>
                                      </a:rPr>
                                      <m:t>,</m:t>
                                    </m:r>
                                    <m:r>
                                      <a:rPr lang="en-US" b="0" i="1" smtClean="0">
                                        <a:latin typeface="Cambria Math" panose="02040503050406030204" pitchFamily="18" charset="0"/>
                                      </a:rPr>
                                      <m:t>𝐼</m:t>
                                    </m:r>
                                    <m:r>
                                      <a:rPr lang="en-US" i="1">
                                        <a:latin typeface="Cambria Math" panose="02040503050406030204" pitchFamily="18" charset="0"/>
                                      </a:rPr>
                                      <m:t>,</m:t>
                                    </m:r>
                                    <m:r>
                                      <a:rPr lang="en-US" b="0" i="1" smtClean="0">
                                        <a:latin typeface="Cambria Math" panose="02040503050406030204" pitchFamily="18" charset="0"/>
                                      </a:rPr>
                                      <m:t>𝑣</m:t>
                                    </m:r>
                                  </m:e>
                                </m:d>
                                <m:r>
                                  <a:rPr lang="en-US" i="1">
                                    <a:latin typeface="Cambria Math" panose="02040503050406030204" pitchFamily="18" charset="0"/>
                                  </a:rPr>
                                  <m:t>∼</m:t>
                                </m:r>
                                <m:r>
                                  <a:rPr lang="en-US" b="0" i="1" smtClean="0">
                                    <a:latin typeface="Cambria Math" panose="02040503050406030204" pitchFamily="18" charset="0"/>
                                  </a:rPr>
                                  <m:t>𝐷</m:t>
                                </m:r>
                              </m:sub>
                            </m:sSub>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𝑝</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𝜃</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e>
                            </m:d>
                          </m:e>
                        </m:func>
                      </m:e>
                      <m:sub>
                        <m:r>
                          <a:rPr lang="en-US" i="1">
                            <a:latin typeface="Cambria Math" panose="02040503050406030204" pitchFamily="18" charset="0"/>
                          </a:rPr>
                          <m:t>1</m:t>
                        </m:r>
                      </m:sub>
                    </m:sSub>
                  </m:oMath>
                </a14:m>
                <a:endParaRPr lang="en-US" dirty="0"/>
              </a:p>
              <a:p>
                <a:pPr lvl="1"/>
                <a14:m>
                  <m:oMath xmlns:m="http://schemas.openxmlformats.org/officeDocument/2006/math">
                    <m:r>
                      <a:rPr lang="en-US" i="1" dirty="0" smtClean="0">
                        <a:latin typeface="Cambria Math" panose="02040503050406030204" pitchFamily="18" charset="0"/>
                      </a:rPr>
                      <m:t>𝐷</m:t>
                    </m:r>
                  </m:oMath>
                </a14:m>
                <a:r>
                  <a:rPr lang="en-US" dirty="0"/>
                  <a:t> is a dataset of corresponding road maps </a:t>
                </a:r>
                <a14:m>
                  <m:oMath xmlns:m="http://schemas.openxmlformats.org/officeDocument/2006/math">
                    <m:r>
                      <a:rPr lang="en-US" i="1" dirty="0" smtClean="0">
                        <a:latin typeface="Cambria Math" panose="02040503050406030204" pitchFamily="18" charset="0"/>
                      </a:rPr>
                      <m:t>𝑀</m:t>
                    </m:r>
                  </m:oMath>
                </a14:m>
                <a:r>
                  <a:rPr lang="en-US" dirty="0"/>
                  <a:t>, images </a:t>
                </a:r>
                <a14:m>
                  <m:oMath xmlns:m="http://schemas.openxmlformats.org/officeDocument/2006/math">
                    <m:r>
                      <a:rPr lang="en-US" i="1" dirty="0" smtClean="0">
                        <a:latin typeface="Cambria Math" panose="02040503050406030204" pitchFamily="18" charset="0"/>
                      </a:rPr>
                      <m:t>𝐼</m:t>
                    </m:r>
                  </m:oMath>
                </a14:m>
                <a:r>
                  <a:rPr lang="en-US" dirty="0"/>
                  <a:t>, and velocities </a:t>
                </a:r>
                <a14:m>
                  <m:oMath xmlns:m="http://schemas.openxmlformats.org/officeDocument/2006/math">
                    <m:r>
                      <a:rPr lang="en-US" i="1" dirty="0" smtClean="0">
                        <a:latin typeface="Cambria Math" panose="02040503050406030204" pitchFamily="18" charset="0"/>
                      </a:rPr>
                      <m:t>𝑣</m:t>
                    </m:r>
                  </m:oMath>
                </a14:m>
                <a:r>
                  <a:rPr lang="en-US" dirty="0"/>
                  <a:t>. </a:t>
                </a:r>
              </a:p>
              <a:p>
                <a:pPr lvl="1"/>
                <a:r>
                  <a:rPr lang="en-US" dirty="0"/>
                  <a:t>Sampling is no longer restricted to the offline trajectories provided by the original expert. In particular, the learning algorithm can sample states adaptively by rolling out the sensorimotor agent during training. </a:t>
                </a:r>
              </a:p>
              <a:p>
                <a:pPr lvl="1"/>
                <a:r>
                  <a:rPr lang="en-US" dirty="0"/>
                  <a:t>The sensorimotor agent can be supervised on all its waypoints and across all commands </a:t>
                </a:r>
                <a14:m>
                  <m:oMath xmlns:m="http://schemas.openxmlformats.org/officeDocument/2006/math">
                    <m:r>
                      <a:rPr lang="en-US" i="1" dirty="0" smtClean="0">
                        <a:latin typeface="Cambria Math" panose="02040503050406030204" pitchFamily="18" charset="0"/>
                      </a:rPr>
                      <m:t>𝑐</m:t>
                    </m:r>
                  </m:oMath>
                </a14:m>
                <a:r>
                  <a:rPr lang="en-US" dirty="0"/>
                  <a:t> at once.</a:t>
                </a:r>
                <a:endParaRPr lang="en-SE" dirty="0"/>
              </a:p>
              <a:p>
                <a:endParaRPr lang="en-SE" dirty="0"/>
              </a:p>
            </p:txBody>
          </p:sp>
        </mc:Choice>
        <mc:Fallback xmlns="">
          <p:sp>
            <p:nvSpPr>
              <p:cNvPr id="3" name="Content Placeholder 2">
                <a:extLst>
                  <a:ext uri="{FF2B5EF4-FFF2-40B4-BE49-F238E27FC236}">
                    <a16:creationId xmlns:a16="http://schemas.microsoft.com/office/drawing/2014/main" id="{20DF2B9D-DDC0-48FB-8A89-CA0AB31B7D04}"/>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1037" t="-2422" r="-815" b="-80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A2536E86-2D7A-497E-8D46-E701790D12AC}"/>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spTree>
    <p:extLst>
      <p:ext uri="{BB962C8B-B14F-4D97-AF65-F5344CB8AC3E}">
        <p14:creationId xmlns:p14="http://schemas.microsoft.com/office/powerpoint/2010/main" val="37126288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8116A-D21C-4FB9-9BC9-639EC5A419AB}"/>
              </a:ext>
            </a:extLst>
          </p:cNvPr>
          <p:cNvSpPr>
            <a:spLocks noGrp="1"/>
          </p:cNvSpPr>
          <p:nvPr>
            <p:ph type="title"/>
          </p:nvPr>
        </p:nvSpPr>
        <p:spPr/>
        <p:txBody>
          <a:bodyPr/>
          <a:lstStyle/>
          <a:p>
            <a:r>
              <a:rPr lang="en-US" dirty="0"/>
              <a:t>Data Augmentation</a:t>
            </a:r>
            <a:endParaRPr lang="en-SE" dirty="0"/>
          </a:p>
        </p:txBody>
      </p:sp>
      <p:sp>
        <p:nvSpPr>
          <p:cNvPr id="3" name="Content Placeholder 2">
            <a:extLst>
              <a:ext uri="{FF2B5EF4-FFF2-40B4-BE49-F238E27FC236}">
                <a16:creationId xmlns:a16="http://schemas.microsoft.com/office/drawing/2014/main" id="{F411F3D8-A6E5-4012-9C66-DBC02412E33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A814F154-E24F-42D1-9714-BCC4EDB4CBF4}"/>
              </a:ext>
            </a:extLst>
          </p:cNvPr>
          <p:cNvSpPr>
            <a:spLocks noGrp="1"/>
          </p:cNvSpPr>
          <p:nvPr>
            <p:ph type="sldNum" sz="quarter" idx="12"/>
          </p:nvPr>
        </p:nvSpPr>
        <p:spPr/>
        <p:txBody>
          <a:bodyPr/>
          <a:lstStyle/>
          <a:p>
            <a:pPr>
              <a:defRPr/>
            </a:pPr>
            <a:fld id="{F57F456A-00AF-44E6-8D70-638C0D0130FF}" type="slidenum">
              <a:rPr lang="en-US" altLang="zh-CN" smtClean="0"/>
              <a:pPr>
                <a:defRPr/>
              </a:pPr>
              <a:t>49</a:t>
            </a:fld>
            <a:endParaRPr lang="en-US" altLang="zh-CN"/>
          </a:p>
        </p:txBody>
      </p:sp>
      <p:pic>
        <p:nvPicPr>
          <p:cNvPr id="5" name="Picture 4">
            <a:extLst>
              <a:ext uri="{FF2B5EF4-FFF2-40B4-BE49-F238E27FC236}">
                <a16:creationId xmlns:a16="http://schemas.microsoft.com/office/drawing/2014/main" id="{B5FA8A3A-B85E-469C-AF69-C366F3C4CA4F}"/>
              </a:ext>
            </a:extLst>
          </p:cNvPr>
          <p:cNvPicPr>
            <a:picLocks noChangeAspect="1"/>
          </p:cNvPicPr>
          <p:nvPr/>
        </p:nvPicPr>
        <p:blipFill>
          <a:blip r:embed="rId2"/>
          <a:stretch>
            <a:fillRect/>
          </a:stretch>
        </p:blipFill>
        <p:spPr>
          <a:xfrm>
            <a:off x="1879958" y="1169299"/>
            <a:ext cx="5384084" cy="5574671"/>
          </a:xfrm>
          <a:prstGeom prst="rect">
            <a:avLst/>
          </a:prstGeom>
        </p:spPr>
      </p:pic>
    </p:spTree>
    <p:extLst>
      <p:ext uri="{BB962C8B-B14F-4D97-AF65-F5344CB8AC3E}">
        <p14:creationId xmlns:p14="http://schemas.microsoft.com/office/powerpoint/2010/main" val="2226746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2EECF-69DB-4199-AF05-C755FBB9EADA}"/>
              </a:ext>
            </a:extLst>
          </p:cNvPr>
          <p:cNvSpPr>
            <a:spLocks noGrp="1"/>
          </p:cNvSpPr>
          <p:nvPr>
            <p:ph type="title"/>
          </p:nvPr>
        </p:nvSpPr>
        <p:spPr/>
        <p:txBody>
          <a:bodyPr/>
          <a:lstStyle/>
          <a:p>
            <a:endParaRPr lang="en-SE"/>
          </a:p>
        </p:txBody>
      </p:sp>
      <p:graphicFrame>
        <p:nvGraphicFramePr>
          <p:cNvPr id="7" name="Table 7">
            <a:extLst>
              <a:ext uri="{FF2B5EF4-FFF2-40B4-BE49-F238E27FC236}">
                <a16:creationId xmlns:a16="http://schemas.microsoft.com/office/drawing/2014/main" id="{6F96A380-58B2-46D6-9E39-59C9E1DC07D6}"/>
              </a:ext>
            </a:extLst>
          </p:cNvPr>
          <p:cNvGraphicFramePr>
            <a:graphicFrameLocks noGrp="1"/>
          </p:cNvGraphicFramePr>
          <p:nvPr>
            <p:ph idx="1"/>
            <p:extLst>
              <p:ext uri="{D42A27DB-BD31-4B8C-83A1-F6EECF244321}">
                <p14:modId xmlns:p14="http://schemas.microsoft.com/office/powerpoint/2010/main" val="4235462957"/>
              </p:ext>
            </p:extLst>
          </p:nvPr>
        </p:nvGraphicFramePr>
        <p:xfrm>
          <a:off x="378454" y="4714495"/>
          <a:ext cx="8683950" cy="2017532"/>
        </p:xfrm>
        <a:graphic>
          <a:graphicData uri="http://schemas.openxmlformats.org/drawingml/2006/table">
            <a:tbl>
              <a:tblPr firstRow="1" bandRow="1">
                <a:tableStyleId>{5C22544A-7EE6-4342-B048-85BDC9FD1C3A}</a:tableStyleId>
              </a:tblPr>
              <a:tblGrid>
                <a:gridCol w="710505">
                  <a:extLst>
                    <a:ext uri="{9D8B030D-6E8A-4147-A177-3AD203B41FA5}">
                      <a16:colId xmlns:a16="http://schemas.microsoft.com/office/drawing/2014/main" val="2543707966"/>
                    </a:ext>
                  </a:extLst>
                </a:gridCol>
                <a:gridCol w="1657845">
                  <a:extLst>
                    <a:ext uri="{9D8B030D-6E8A-4147-A177-3AD203B41FA5}">
                      <a16:colId xmlns:a16="http://schemas.microsoft.com/office/drawing/2014/main" val="2951980053"/>
                    </a:ext>
                  </a:extLst>
                </a:gridCol>
                <a:gridCol w="1815735">
                  <a:extLst>
                    <a:ext uri="{9D8B030D-6E8A-4147-A177-3AD203B41FA5}">
                      <a16:colId xmlns:a16="http://schemas.microsoft.com/office/drawing/2014/main" val="3604986946"/>
                    </a:ext>
                  </a:extLst>
                </a:gridCol>
                <a:gridCol w="1499955">
                  <a:extLst>
                    <a:ext uri="{9D8B030D-6E8A-4147-A177-3AD203B41FA5}">
                      <a16:colId xmlns:a16="http://schemas.microsoft.com/office/drawing/2014/main" val="486992379"/>
                    </a:ext>
                  </a:extLst>
                </a:gridCol>
                <a:gridCol w="1421010">
                  <a:extLst>
                    <a:ext uri="{9D8B030D-6E8A-4147-A177-3AD203B41FA5}">
                      <a16:colId xmlns:a16="http://schemas.microsoft.com/office/drawing/2014/main" val="569290042"/>
                    </a:ext>
                  </a:extLst>
                </a:gridCol>
                <a:gridCol w="1578900">
                  <a:extLst>
                    <a:ext uri="{9D8B030D-6E8A-4147-A177-3AD203B41FA5}">
                      <a16:colId xmlns:a16="http://schemas.microsoft.com/office/drawing/2014/main" val="3001932848"/>
                    </a:ext>
                  </a:extLst>
                </a:gridCol>
              </a:tblGrid>
              <a:tr h="814573">
                <a:tc>
                  <a:txBody>
                    <a:bodyPr/>
                    <a:lstStyle/>
                    <a:p>
                      <a:endParaRPr lang="en-SE" b="1" dirty="0">
                        <a:solidFill>
                          <a:schemeClr val="tx1"/>
                        </a:solidFill>
                      </a:endParaRPr>
                    </a:p>
                  </a:txBody>
                  <a:tcPr/>
                </a:tc>
                <a:tc>
                  <a:txBody>
                    <a:bodyPr/>
                    <a:lstStyle/>
                    <a:p>
                      <a:r>
                        <a:rPr lang="en-US" b="1" dirty="0">
                          <a:solidFill>
                            <a:schemeClr val="tx1"/>
                          </a:solidFill>
                        </a:rPr>
                        <a:t>Learn Policy Directly</a:t>
                      </a:r>
                      <a:endParaRPr lang="en-SE" b="1" dirty="0">
                        <a:solidFill>
                          <a:schemeClr val="tx1"/>
                        </a:solidFill>
                      </a:endParaRPr>
                    </a:p>
                  </a:txBody>
                  <a:tcPr/>
                </a:tc>
                <a:tc>
                  <a:txBody>
                    <a:bodyPr/>
                    <a:lstStyle/>
                    <a:p>
                      <a:r>
                        <a:rPr lang="en-US" b="1" dirty="0">
                          <a:solidFill>
                            <a:schemeClr val="tx1"/>
                          </a:solidFill>
                        </a:rPr>
                        <a:t>Learn Reward Function</a:t>
                      </a:r>
                      <a:endParaRPr lang="en-SE" b="1" dirty="0">
                        <a:solidFill>
                          <a:schemeClr val="tx1"/>
                        </a:solidFill>
                      </a:endParaRPr>
                    </a:p>
                  </a:txBody>
                  <a:tcPr/>
                </a:tc>
                <a:tc>
                  <a:txBody>
                    <a:bodyPr/>
                    <a:lstStyle/>
                    <a:p>
                      <a:r>
                        <a:rPr lang="en-US" b="1" dirty="0">
                          <a:solidFill>
                            <a:schemeClr val="tx1"/>
                          </a:solidFill>
                        </a:rPr>
                        <a:t>Access to Env.</a:t>
                      </a:r>
                      <a:endParaRPr lang="en-SE" b="1" dirty="0">
                        <a:solidFill>
                          <a:schemeClr val="tx1"/>
                        </a:solidFill>
                      </a:endParaRPr>
                    </a:p>
                  </a:txBody>
                  <a:tcPr/>
                </a:tc>
                <a:tc>
                  <a:txBody>
                    <a:bodyPr/>
                    <a:lstStyle/>
                    <a:p>
                      <a:r>
                        <a:rPr lang="en-US" b="1" dirty="0">
                          <a:solidFill>
                            <a:schemeClr val="tx1"/>
                          </a:solidFill>
                        </a:rPr>
                        <a:t>Interaction Demos</a:t>
                      </a:r>
                      <a:endParaRPr lang="en-SE" b="1" dirty="0">
                        <a:solidFill>
                          <a:schemeClr val="tx1"/>
                        </a:solidFill>
                      </a:endParaRPr>
                    </a:p>
                  </a:txBody>
                  <a:tcPr/>
                </a:tc>
                <a:tc>
                  <a:txBody>
                    <a:bodyPr/>
                    <a:lstStyle/>
                    <a:p>
                      <a:r>
                        <a:rPr lang="en-US" b="1" dirty="0">
                          <a:solidFill>
                            <a:schemeClr val="tx1"/>
                          </a:solidFill>
                        </a:rPr>
                        <a:t>Pre-collected demos</a:t>
                      </a:r>
                      <a:endParaRPr lang="en-SE" b="1" dirty="0">
                        <a:solidFill>
                          <a:schemeClr val="tx1"/>
                        </a:solidFill>
                      </a:endParaRPr>
                    </a:p>
                  </a:txBody>
                  <a:tcPr/>
                </a:tc>
                <a:extLst>
                  <a:ext uri="{0D108BD9-81ED-4DB2-BD59-A6C34878D82A}">
                    <a16:rowId xmlns:a16="http://schemas.microsoft.com/office/drawing/2014/main" val="2816853630"/>
                  </a:ext>
                </a:extLst>
              </a:tr>
              <a:tr h="325829">
                <a:tc>
                  <a:txBody>
                    <a:bodyPr/>
                    <a:lstStyle/>
                    <a:p>
                      <a:r>
                        <a:rPr lang="en-US" dirty="0"/>
                        <a:t>BC</a:t>
                      </a:r>
                      <a:endParaRPr lang="en-SE" dirty="0"/>
                    </a:p>
                  </a:txBody>
                  <a:tcPr/>
                </a:tc>
                <a:tc>
                  <a:txBody>
                    <a:bodyPr/>
                    <a:lstStyle/>
                    <a:p>
                      <a:r>
                        <a:rPr lang="en-US" dirty="0"/>
                        <a:t>Y</a:t>
                      </a:r>
                      <a:endParaRPr lang="en-SE" dirty="0"/>
                    </a:p>
                  </a:txBody>
                  <a:tcPr/>
                </a:tc>
                <a:tc>
                  <a:txBody>
                    <a:bodyPr/>
                    <a:lstStyle/>
                    <a:p>
                      <a:r>
                        <a:rPr lang="en-US" dirty="0"/>
                        <a:t>N</a:t>
                      </a:r>
                      <a:endParaRPr lang="en-SE" dirty="0"/>
                    </a:p>
                  </a:txBody>
                  <a:tcPr/>
                </a:tc>
                <a:tc>
                  <a:txBody>
                    <a:bodyPr/>
                    <a:lstStyle/>
                    <a:p>
                      <a:r>
                        <a:rPr lang="en-US" dirty="0"/>
                        <a:t>N</a:t>
                      </a:r>
                      <a:endParaRPr lang="en-SE" dirty="0"/>
                    </a:p>
                  </a:txBody>
                  <a:tcPr/>
                </a:tc>
                <a:tc>
                  <a:txBody>
                    <a:bodyPr/>
                    <a:lstStyle/>
                    <a:p>
                      <a:r>
                        <a:rPr lang="en-US" dirty="0"/>
                        <a:t>N</a:t>
                      </a:r>
                      <a:endParaRPr lang="en-SE" dirty="0"/>
                    </a:p>
                  </a:txBody>
                  <a:tcPr/>
                </a:tc>
                <a:tc>
                  <a:txBody>
                    <a:bodyPr/>
                    <a:lstStyle/>
                    <a:p>
                      <a:r>
                        <a:rPr lang="en-US" dirty="0"/>
                        <a:t>Y</a:t>
                      </a:r>
                      <a:endParaRPr lang="en-SE" dirty="0"/>
                    </a:p>
                  </a:txBody>
                  <a:tcPr/>
                </a:tc>
                <a:extLst>
                  <a:ext uri="{0D108BD9-81ED-4DB2-BD59-A6C34878D82A}">
                    <a16:rowId xmlns:a16="http://schemas.microsoft.com/office/drawing/2014/main" val="2383985933"/>
                  </a:ext>
                </a:extLst>
              </a:tr>
              <a:tr h="325829">
                <a:tc>
                  <a:txBody>
                    <a:bodyPr/>
                    <a:lstStyle/>
                    <a:p>
                      <a:r>
                        <a:rPr lang="en-US" dirty="0"/>
                        <a:t>DPL</a:t>
                      </a:r>
                      <a:endParaRPr lang="en-SE" dirty="0"/>
                    </a:p>
                  </a:txBody>
                  <a:tcPr/>
                </a:tc>
                <a:tc>
                  <a:txBody>
                    <a:bodyPr/>
                    <a:lstStyle/>
                    <a:p>
                      <a:r>
                        <a:rPr lang="en-US" dirty="0"/>
                        <a:t>Y</a:t>
                      </a:r>
                      <a:endParaRPr lang="en-SE" dirty="0"/>
                    </a:p>
                  </a:txBody>
                  <a:tcPr/>
                </a:tc>
                <a:tc>
                  <a:txBody>
                    <a:bodyPr/>
                    <a:lstStyle/>
                    <a:p>
                      <a:r>
                        <a:rPr lang="en-US" dirty="0"/>
                        <a:t>N</a:t>
                      </a:r>
                      <a:endParaRPr lang="en-SE" dirty="0"/>
                    </a:p>
                  </a:txBody>
                  <a:tcPr/>
                </a:tc>
                <a:tc>
                  <a:txBody>
                    <a:bodyPr/>
                    <a:lstStyle/>
                    <a:p>
                      <a:r>
                        <a:rPr lang="en-US" dirty="0"/>
                        <a:t>Y</a:t>
                      </a:r>
                      <a:endParaRPr lang="en-SE" dirty="0"/>
                    </a:p>
                  </a:txBody>
                  <a:tcPr/>
                </a:tc>
                <a:tc>
                  <a:txBody>
                    <a:bodyPr/>
                    <a:lstStyle/>
                    <a:p>
                      <a:r>
                        <a:rPr lang="en-US" dirty="0"/>
                        <a:t>Y</a:t>
                      </a:r>
                      <a:endParaRPr lang="en-SE" dirty="0"/>
                    </a:p>
                  </a:txBody>
                  <a:tcPr/>
                </a:tc>
                <a:tc>
                  <a:txBody>
                    <a:bodyPr/>
                    <a:lstStyle/>
                    <a:p>
                      <a:r>
                        <a:rPr lang="en-US" dirty="0"/>
                        <a:t>Optional</a:t>
                      </a:r>
                      <a:endParaRPr lang="en-SE" dirty="0"/>
                    </a:p>
                  </a:txBody>
                  <a:tcPr/>
                </a:tc>
                <a:extLst>
                  <a:ext uri="{0D108BD9-81ED-4DB2-BD59-A6C34878D82A}">
                    <a16:rowId xmlns:a16="http://schemas.microsoft.com/office/drawing/2014/main" val="228864439"/>
                  </a:ext>
                </a:extLst>
              </a:tr>
              <a:tr h="371612">
                <a:tc>
                  <a:txBody>
                    <a:bodyPr/>
                    <a:lstStyle/>
                    <a:p>
                      <a:r>
                        <a:rPr lang="en-US" dirty="0"/>
                        <a:t>IRL</a:t>
                      </a:r>
                      <a:endParaRPr lang="en-SE" dirty="0"/>
                    </a:p>
                  </a:txBody>
                  <a:tcPr/>
                </a:tc>
                <a:tc>
                  <a:txBody>
                    <a:bodyPr/>
                    <a:lstStyle/>
                    <a:p>
                      <a:r>
                        <a:rPr lang="en-US" dirty="0"/>
                        <a:t>N</a:t>
                      </a:r>
                      <a:endParaRPr lang="en-SE" dirty="0"/>
                    </a:p>
                  </a:txBody>
                  <a:tcPr/>
                </a:tc>
                <a:tc>
                  <a:txBody>
                    <a:bodyPr/>
                    <a:lstStyle/>
                    <a:p>
                      <a:r>
                        <a:rPr lang="en-US" dirty="0"/>
                        <a:t>Y</a:t>
                      </a:r>
                      <a:endParaRPr lang="en-SE" dirty="0"/>
                    </a:p>
                  </a:txBody>
                  <a:tcPr/>
                </a:tc>
                <a:tc>
                  <a:txBody>
                    <a:bodyPr/>
                    <a:lstStyle/>
                    <a:p>
                      <a:r>
                        <a:rPr lang="en-US" dirty="0"/>
                        <a:t>Y</a:t>
                      </a:r>
                      <a:endParaRPr lang="en-SE" dirty="0"/>
                    </a:p>
                  </a:txBody>
                  <a:tcPr/>
                </a:tc>
                <a:tc>
                  <a:txBody>
                    <a:bodyPr/>
                    <a:lstStyle/>
                    <a:p>
                      <a:r>
                        <a:rPr lang="en-US" dirty="0"/>
                        <a:t>N</a:t>
                      </a:r>
                      <a:endParaRPr lang="en-SE" dirty="0"/>
                    </a:p>
                  </a:txBody>
                  <a:tcPr/>
                </a:tc>
                <a:tc>
                  <a:txBody>
                    <a:bodyPr/>
                    <a:lstStyle/>
                    <a:p>
                      <a:r>
                        <a:rPr lang="en-US" dirty="0"/>
                        <a:t>Y</a:t>
                      </a:r>
                      <a:endParaRPr lang="en-SE" dirty="0"/>
                    </a:p>
                  </a:txBody>
                  <a:tcPr/>
                </a:tc>
                <a:extLst>
                  <a:ext uri="{0D108BD9-81ED-4DB2-BD59-A6C34878D82A}">
                    <a16:rowId xmlns:a16="http://schemas.microsoft.com/office/drawing/2014/main" val="3733933797"/>
                  </a:ext>
                </a:extLst>
              </a:tr>
            </a:tbl>
          </a:graphicData>
        </a:graphic>
      </p:graphicFrame>
      <p:sp>
        <p:nvSpPr>
          <p:cNvPr id="4" name="Slide Number Placeholder 3">
            <a:extLst>
              <a:ext uri="{FF2B5EF4-FFF2-40B4-BE49-F238E27FC236}">
                <a16:creationId xmlns:a16="http://schemas.microsoft.com/office/drawing/2014/main" id="{B1AF55F5-7700-4E85-A332-6CA002764E85}"/>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pic>
        <p:nvPicPr>
          <p:cNvPr id="5" name="Picture 4">
            <a:extLst>
              <a:ext uri="{FF2B5EF4-FFF2-40B4-BE49-F238E27FC236}">
                <a16:creationId xmlns:a16="http://schemas.microsoft.com/office/drawing/2014/main" id="{F3227CA2-F940-445F-883C-348F13A16FAB}"/>
              </a:ext>
            </a:extLst>
          </p:cNvPr>
          <p:cNvPicPr>
            <a:picLocks noChangeAspect="1"/>
          </p:cNvPicPr>
          <p:nvPr/>
        </p:nvPicPr>
        <p:blipFill>
          <a:blip r:embed="rId3"/>
          <a:stretch>
            <a:fillRect/>
          </a:stretch>
        </p:blipFill>
        <p:spPr>
          <a:xfrm>
            <a:off x="230024" y="267895"/>
            <a:ext cx="8683951" cy="4267200"/>
          </a:xfrm>
          <a:prstGeom prst="rect">
            <a:avLst/>
          </a:prstGeom>
        </p:spPr>
      </p:pic>
    </p:spTree>
    <p:extLst>
      <p:ext uri="{BB962C8B-B14F-4D97-AF65-F5344CB8AC3E}">
        <p14:creationId xmlns:p14="http://schemas.microsoft.com/office/powerpoint/2010/main" val="37168190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B53D7-6A0D-49E8-9817-5EE9357F59CC}"/>
              </a:ext>
            </a:extLst>
          </p:cNvPr>
          <p:cNvSpPr>
            <a:spLocks noGrp="1"/>
          </p:cNvSpPr>
          <p:nvPr>
            <p:ph type="title"/>
          </p:nvPr>
        </p:nvSpPr>
        <p:spPr/>
        <p:txBody>
          <a:bodyPr/>
          <a:lstStyle/>
          <a:p>
            <a:r>
              <a:rPr lang="en-US" dirty="0"/>
              <a:t>Controller</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67B565-9E3D-4286-9F23-FAC7A6C51979}"/>
                  </a:ext>
                </a:extLst>
              </p:cNvPr>
              <p:cNvSpPr>
                <a:spLocks noGrp="1"/>
              </p:cNvSpPr>
              <p:nvPr>
                <p:ph idx="1"/>
              </p:nvPr>
            </p:nvSpPr>
            <p:spPr>
              <a:xfrm>
                <a:off x="146331" y="1104016"/>
                <a:ext cx="6324228" cy="5638800"/>
              </a:xfrm>
            </p:spPr>
            <p:txBody>
              <a:bodyPr>
                <a:normAutofit fontScale="62500" lnSpcReduction="20000"/>
              </a:bodyPr>
              <a:lstStyle/>
              <a:p>
                <a:r>
                  <a:rPr lang="en-US" dirty="0"/>
                  <a:t>Both privileged and sensorimotor agents rely on low-level controller</a:t>
                </a:r>
              </a:p>
              <a:p>
                <a:pPr lvl="1"/>
                <a:r>
                  <a:rPr lang="en-US" dirty="0"/>
                  <a:t>Input: a set of waypoints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𝑤</m:t>
                            </m:r>
                          </m:e>
                        </m:acc>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𝑤</m:t>
                            </m:r>
                          </m:e>
                        </m:acc>
                      </m:e>
                      <m:sub>
                        <m:r>
                          <a:rPr lang="en-US" b="0" i="1" dirty="0" smtClean="0">
                            <a:latin typeface="Cambria Math" panose="02040503050406030204" pitchFamily="18" charset="0"/>
                          </a:rPr>
                          <m:t>𝐾</m:t>
                        </m:r>
                      </m:sub>
                    </m:sSub>
                    <m:r>
                      <a:rPr lang="en-US" b="0" i="1" dirty="0" smtClean="0">
                        <a:latin typeface="Cambria Math" panose="02040503050406030204" pitchFamily="18" charset="0"/>
                      </a:rPr>
                      <m:t>}</m:t>
                    </m:r>
                  </m:oMath>
                </a14:m>
                <a:r>
                  <a:rPr lang="en-US" dirty="0"/>
                  <a:t> in vehicle’s coordinate frame</a:t>
                </a:r>
              </a:p>
              <a:p>
                <a:pPr lvl="1"/>
                <a:r>
                  <a:rPr lang="en-US" dirty="0"/>
                  <a:t>Output: steering, throttle, braking commands</a:t>
                </a:r>
              </a:p>
              <a:p>
                <a:r>
                  <a:rPr lang="en-US" dirty="0"/>
                  <a:t>Longitudinal PID control tries to track target velocity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𝑡</m:t>
                        </m:r>
                      </m:sub>
                      <m:sup>
                        <m:r>
                          <a:rPr lang="en-US" b="0" i="1" smtClean="0">
                            <a:latin typeface="Cambria Math" panose="02040503050406030204" pitchFamily="18" charset="0"/>
                          </a:rPr>
                          <m:t>∗</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𝐾</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 </m:t>
                        </m:r>
                      </m:sub>
                      <m:sup>
                        <m:r>
                          <a:rPr lang="en-US" b="0" i="1" smtClean="0">
                            <a:latin typeface="Cambria Math" panose="02040503050406030204" pitchFamily="18" charset="0"/>
                          </a:rPr>
                          <m:t>𝐾</m:t>
                        </m:r>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𝑤</m:t>
                                            </m:r>
                                          </m:e>
                                        </m:acc>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𝑤</m:t>
                                            </m:r>
                                          </m:e>
                                        </m:acc>
                                      </m:e>
                                      <m:sub>
                                        <m:r>
                                          <a:rPr lang="en-US" b="0" i="1" dirty="0" smtClean="0">
                                            <a:latin typeface="Cambria Math" panose="02040503050406030204" pitchFamily="18" charset="0"/>
                                          </a:rPr>
                                          <m:t>𝑖</m:t>
                                        </m:r>
                                        <m:r>
                                          <a:rPr lang="en-US" b="0" i="1" dirty="0" smtClean="0">
                                            <a:latin typeface="Cambria Math" panose="02040503050406030204" pitchFamily="18" charset="0"/>
                                          </a:rPr>
                                          <m:t>−1</m:t>
                                        </m:r>
                                      </m:sub>
                                    </m:sSub>
                                  </m:e>
                                </m:d>
                              </m:e>
                              <m:sub>
                                <m:r>
                                  <a:rPr lang="en-US" b="0" i="1" smtClean="0">
                                    <a:latin typeface="Cambria Math" panose="02040503050406030204" pitchFamily="18" charset="0"/>
                                  </a:rPr>
                                  <m:t>2</m:t>
                                </m:r>
                              </m:sub>
                            </m:sSub>
                          </m:num>
                          <m:den>
                            <m:r>
                              <a:rPr lang="en-US" b="0" i="1" smtClean="0">
                                <a:latin typeface="Cambria Math" panose="02040503050406030204" pitchFamily="18" charset="0"/>
                              </a:rPr>
                              <m:t>𝛿</m:t>
                            </m:r>
                            <m:r>
                              <a:rPr lang="en-US" b="0" i="1" smtClean="0">
                                <a:latin typeface="Cambria Math" panose="02040503050406030204" pitchFamily="18" charset="0"/>
                              </a:rPr>
                              <m:t>𝑡</m:t>
                            </m:r>
                          </m:den>
                        </m:f>
                      </m:e>
                    </m:nary>
                  </m:oMath>
                </a14:m>
                <a:endParaRPr lang="en-US" dirty="0"/>
              </a:p>
              <a:p>
                <a:pPr lvl="1"/>
                <a14:m>
                  <m:oMath xmlns:m="http://schemas.openxmlformats.org/officeDocument/2006/math">
                    <m:r>
                      <a:rPr lang="en-US" b="0" i="1" smtClean="0">
                        <a:latin typeface="Cambria Math" panose="02040503050406030204" pitchFamily="18" charset="0"/>
                      </a:rPr>
                      <m:t>𝛿</m:t>
                    </m:r>
                    <m:r>
                      <a:rPr lang="en-US" i="1">
                        <a:latin typeface="Cambria Math" panose="02040503050406030204" pitchFamily="18" charset="0"/>
                      </a:rPr>
                      <m:t>𝑡</m:t>
                    </m:r>
                  </m:oMath>
                </a14:m>
                <a:r>
                  <a:rPr lang="en-US" dirty="0"/>
                  <a:t>: temporal spacing between waypoints</a:t>
                </a:r>
              </a:p>
              <a:p>
                <a:pPr lvl="1"/>
                <a:r>
                  <a:rPr lang="en-US" dirty="0">
                    <a:hlinkClick r:id="rId3"/>
                  </a:rPr>
                  <a:t>https://en.wikipedia.org/wiki/Norm_(mathematics)</a:t>
                </a:r>
                <a:r>
                  <a:rPr lang="en-US" dirty="0"/>
                  <a:t> </a:t>
                </a:r>
              </a:p>
              <a:p>
                <a:r>
                  <a:rPr lang="en-US" dirty="0"/>
                  <a:t>Lateral PID controller tries to match a target heading angle towards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𝑠</m:t>
                        </m:r>
                      </m:e>
                      <m:sup>
                        <m:r>
                          <a:rPr lang="en-US" i="1" dirty="0" smtClean="0">
                            <a:latin typeface="Cambria Math" panose="02040503050406030204" pitchFamily="18" charset="0"/>
                          </a:rPr>
                          <m:t>∗</m:t>
                        </m:r>
                      </m:sup>
                    </m:sSup>
                    <m:r>
                      <a:rPr lang="en-US" b="0" i="1" dirty="0" smtClean="0">
                        <a:latin typeface="Cambria Math" panose="02040503050406030204" pitchFamily="18" charset="0"/>
                      </a:rPr>
                      <m:t>=</m:t>
                    </m:r>
                    <m:func>
                      <m:funcPr>
                        <m:ctrlPr>
                          <a:rPr lang="en-US" b="0" i="1" dirty="0" smtClean="0">
                            <a:latin typeface="Cambria Math" panose="02040503050406030204" pitchFamily="18" charset="0"/>
                          </a:rPr>
                        </m:ctrlPr>
                      </m:funcPr>
                      <m:fName>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tan</m:t>
                            </m:r>
                          </m:e>
                          <m:sup>
                            <m:r>
                              <a:rPr lang="en-US" b="0" i="1" dirty="0" smtClean="0">
                                <a:latin typeface="Cambria Math" panose="02040503050406030204" pitchFamily="18" charset="0"/>
                              </a:rPr>
                              <m:t>−1</m:t>
                            </m:r>
                          </m:sup>
                        </m:sSup>
                      </m:fName>
                      <m:e>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𝑝</m:t>
                                </m:r>
                              </m:e>
                              <m:sub>
                                <m:r>
                                  <a:rPr lang="en-US" b="0" i="1" dirty="0" smtClean="0">
                                    <a:latin typeface="Cambria Math" panose="02040503050406030204" pitchFamily="18" charset="0"/>
                                  </a:rPr>
                                  <m:t>𝑦</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𝑝</m:t>
                                </m:r>
                              </m:e>
                              <m:sub>
                                <m:r>
                                  <a:rPr lang="en-US" b="0" i="1" dirty="0" smtClean="0">
                                    <a:latin typeface="Cambria Math" panose="02040503050406030204" pitchFamily="18" charset="0"/>
                                  </a:rPr>
                                  <m:t>𝑥</m:t>
                                </m:r>
                              </m:sub>
                            </m:sSub>
                          </m:den>
                        </m:f>
                      </m:e>
                    </m:func>
                  </m:oMath>
                </a14:m>
                <a:r>
                  <a:rPr lang="en-US" dirty="0"/>
                  <a:t>. </a:t>
                </a:r>
              </a:p>
              <a:p>
                <a:pPr lvl="1"/>
                <a:r>
                  <a:rPr lang="en-US" dirty="0"/>
                  <a:t>We first fit an arc to all waypoints and steer towards a point on the arc to average out prediction error in individual waypoints. </a:t>
                </a:r>
              </a:p>
              <a:p>
                <a:pPr lvl="1"/>
                <a:r>
                  <a:rPr lang="en-US" dirty="0"/>
                  <a:t>The point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𝑦</m:t>
                        </m:r>
                      </m:sub>
                    </m:sSub>
                    <m:r>
                      <a:rPr lang="en-US" i="1">
                        <a:latin typeface="Cambria Math" panose="02040503050406030204" pitchFamily="18" charset="0"/>
                      </a:rPr>
                      <m:t>)</m:t>
                    </m:r>
                  </m:oMath>
                </a14:m>
                <a:r>
                  <a:rPr lang="en-US" dirty="0"/>
                  <a:t> is a projection of one of the predicted waypoints onto the arc. We use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2</m:t>
                        </m:r>
                      </m:sub>
                    </m:sSub>
                  </m:oMath>
                </a14:m>
                <a:r>
                  <a:rPr lang="en-US" dirty="0"/>
                  <a:t> for the straight and follow-the-road commands (shown in fig),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3</m:t>
                        </m:r>
                      </m:sub>
                    </m:sSub>
                  </m:oMath>
                </a14:m>
                <a:r>
                  <a:rPr lang="en-US" dirty="0"/>
                  <a:t> for right turn,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4</m:t>
                        </m:r>
                      </m:sub>
                    </m:sSub>
                  </m:oMath>
                </a14:m>
                <a:r>
                  <a:rPr lang="en-US" dirty="0"/>
                  <a:t> for left turn. Later waypoints allow for a larger turning radius.</a:t>
                </a:r>
              </a:p>
              <a:p>
                <a:pPr lvl="1"/>
                <a:r>
                  <a:rPr lang="en-US" dirty="0"/>
                  <a:t>(My thoughts: Paper uses the term steering angle, but it is actually heading angle (in bicycle model.))</a:t>
                </a:r>
                <a:endParaRPr lang="en-SE" dirty="0"/>
              </a:p>
            </p:txBody>
          </p:sp>
        </mc:Choice>
        <mc:Fallback xmlns="">
          <p:sp>
            <p:nvSpPr>
              <p:cNvPr id="3" name="Content Placeholder 2">
                <a:extLst>
                  <a:ext uri="{FF2B5EF4-FFF2-40B4-BE49-F238E27FC236}">
                    <a16:creationId xmlns:a16="http://schemas.microsoft.com/office/drawing/2014/main" id="{F467B565-9E3D-4286-9F23-FAC7A6C51979}"/>
                  </a:ext>
                </a:extLst>
              </p:cNvPr>
              <p:cNvSpPr>
                <a:spLocks noGrp="1" noRot="1" noChangeAspect="1" noMove="1" noResize="1" noEditPoints="1" noAdjustHandles="1" noChangeArrowheads="1" noChangeShapeType="1" noTextEdit="1"/>
              </p:cNvSpPr>
              <p:nvPr>
                <p:ph idx="1"/>
              </p:nvPr>
            </p:nvSpPr>
            <p:spPr>
              <a:xfrm>
                <a:off x="146331" y="1104016"/>
                <a:ext cx="6324228" cy="5638800"/>
              </a:xfrm>
              <a:blipFill>
                <a:blip r:embed="rId4"/>
                <a:stretch>
                  <a:fillRect l="-868" t="-1514" r="-1929" b="-140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65953B0-FA18-4641-A328-51180F5B2E68}"/>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5" name="Picture 4">
            <a:extLst>
              <a:ext uri="{FF2B5EF4-FFF2-40B4-BE49-F238E27FC236}">
                <a16:creationId xmlns:a16="http://schemas.microsoft.com/office/drawing/2014/main" id="{18D54BE7-DCEF-425F-8444-52C992DA52C2}"/>
              </a:ext>
            </a:extLst>
          </p:cNvPr>
          <p:cNvPicPr>
            <a:picLocks noChangeAspect="1"/>
          </p:cNvPicPr>
          <p:nvPr/>
        </p:nvPicPr>
        <p:blipFill>
          <a:blip r:embed="rId5"/>
          <a:stretch>
            <a:fillRect/>
          </a:stretch>
        </p:blipFill>
        <p:spPr>
          <a:xfrm>
            <a:off x="6476628" y="2667000"/>
            <a:ext cx="2667372" cy="3162741"/>
          </a:xfrm>
          <a:prstGeom prst="rect">
            <a:avLst/>
          </a:prstGeom>
        </p:spPr>
      </p:pic>
    </p:spTree>
    <p:extLst>
      <p:ext uri="{BB962C8B-B14F-4D97-AF65-F5344CB8AC3E}">
        <p14:creationId xmlns:p14="http://schemas.microsoft.com/office/powerpoint/2010/main" val="8993051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0A337-C3E0-4828-A0A4-DF652D4AB1C5}"/>
              </a:ext>
            </a:extLst>
          </p:cNvPr>
          <p:cNvSpPr>
            <a:spLocks noGrp="1"/>
          </p:cNvSpPr>
          <p:nvPr>
            <p:ph type="title"/>
          </p:nvPr>
        </p:nvSpPr>
        <p:spPr/>
        <p:txBody>
          <a:bodyPr/>
          <a:lstStyle/>
          <a:p>
            <a:r>
              <a:rPr lang="en-US" dirty="0"/>
              <a:t>Performance Evaluation</a:t>
            </a:r>
            <a:endParaRPr lang="en-SE" dirty="0"/>
          </a:p>
        </p:txBody>
      </p:sp>
      <p:sp>
        <p:nvSpPr>
          <p:cNvPr id="3" name="Content Placeholder 2">
            <a:extLst>
              <a:ext uri="{FF2B5EF4-FFF2-40B4-BE49-F238E27FC236}">
                <a16:creationId xmlns:a16="http://schemas.microsoft.com/office/drawing/2014/main" id="{F4A25219-690E-400F-9ACD-0705096A0B09}"/>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5640EB3-C4D1-478E-80C1-CB96E57076F7}"/>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5" name="Picture 4">
            <a:extLst>
              <a:ext uri="{FF2B5EF4-FFF2-40B4-BE49-F238E27FC236}">
                <a16:creationId xmlns:a16="http://schemas.microsoft.com/office/drawing/2014/main" id="{E1AC3BD5-682F-470A-821D-861EC10F9EF4}"/>
              </a:ext>
            </a:extLst>
          </p:cNvPr>
          <p:cNvPicPr>
            <a:picLocks noChangeAspect="1"/>
          </p:cNvPicPr>
          <p:nvPr/>
        </p:nvPicPr>
        <p:blipFill>
          <a:blip r:embed="rId3"/>
          <a:stretch>
            <a:fillRect/>
          </a:stretch>
        </p:blipFill>
        <p:spPr>
          <a:xfrm>
            <a:off x="152399" y="1371600"/>
            <a:ext cx="8733851" cy="3810000"/>
          </a:xfrm>
          <a:prstGeom prst="rect">
            <a:avLst/>
          </a:prstGeom>
        </p:spPr>
      </p:pic>
    </p:spTree>
    <p:extLst>
      <p:ext uri="{BB962C8B-B14F-4D97-AF65-F5344CB8AC3E}">
        <p14:creationId xmlns:p14="http://schemas.microsoft.com/office/powerpoint/2010/main" val="29897390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940B3-0F79-4A38-A58E-63AA3EE4B526}"/>
              </a:ext>
            </a:extLst>
          </p:cNvPr>
          <p:cNvSpPr>
            <a:spLocks noGrp="1"/>
          </p:cNvSpPr>
          <p:nvPr>
            <p:ph type="title"/>
          </p:nvPr>
        </p:nvSpPr>
        <p:spPr>
          <a:xfrm>
            <a:off x="152400" y="274638"/>
            <a:ext cx="8763000" cy="868362"/>
          </a:xfrm>
        </p:spPr>
        <p:txBody>
          <a:bodyPr/>
          <a:lstStyle/>
          <a:p>
            <a:r>
              <a:rPr lang="en-US" sz="3600" dirty="0">
                <a:solidFill>
                  <a:srgbClr val="FF0000"/>
                </a:solidFill>
              </a:rPr>
              <a:t>Deep Imitative Models (DIM) [Rhinehart 2020]</a:t>
            </a:r>
            <a:endParaRPr lang="en-SE" sz="3600" dirty="0">
              <a:solidFill>
                <a:srgbClr val="FF0000"/>
              </a:solidFill>
            </a:endParaRPr>
          </a:p>
        </p:txBody>
      </p:sp>
      <p:sp>
        <p:nvSpPr>
          <p:cNvPr id="3" name="Content Placeholder 2">
            <a:extLst>
              <a:ext uri="{FF2B5EF4-FFF2-40B4-BE49-F238E27FC236}">
                <a16:creationId xmlns:a16="http://schemas.microsoft.com/office/drawing/2014/main" id="{D8A7A98B-898E-4635-8104-53D6A632896F}"/>
              </a:ext>
            </a:extLst>
          </p:cNvPr>
          <p:cNvSpPr>
            <a:spLocks noGrp="1"/>
          </p:cNvSpPr>
          <p:nvPr>
            <p:ph idx="1"/>
          </p:nvPr>
        </p:nvSpPr>
        <p:spPr/>
        <p:txBody>
          <a:bodyPr/>
          <a:lstStyle/>
          <a:p>
            <a:r>
              <a:rPr lang="en-US" dirty="0"/>
              <a:t>Nicholas Rhinehart, Rowan McAllister, Sergey Levine,</a:t>
            </a:r>
            <a:r>
              <a:rPr lang="zh-CN" altLang="en-US" dirty="0"/>
              <a:t> </a:t>
            </a:r>
            <a:r>
              <a:rPr lang="en-US" dirty="0"/>
              <a:t>Deep Imitative Models for Flexible Inference, Planning, and Control, ICLR 2020</a:t>
            </a:r>
          </a:p>
          <a:p>
            <a:endParaRPr lang="en-SE" dirty="0"/>
          </a:p>
        </p:txBody>
      </p:sp>
      <p:sp>
        <p:nvSpPr>
          <p:cNvPr id="4" name="Slide Number Placeholder 3">
            <a:extLst>
              <a:ext uri="{FF2B5EF4-FFF2-40B4-BE49-F238E27FC236}">
                <a16:creationId xmlns:a16="http://schemas.microsoft.com/office/drawing/2014/main" id="{2C8E4A48-B846-492C-9838-F20B39732125}"/>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7" name="Picture 6">
            <a:extLst>
              <a:ext uri="{FF2B5EF4-FFF2-40B4-BE49-F238E27FC236}">
                <a16:creationId xmlns:a16="http://schemas.microsoft.com/office/drawing/2014/main" id="{68D94320-590F-454A-8E72-CDA11DD6ACD8}"/>
              </a:ext>
            </a:extLst>
          </p:cNvPr>
          <p:cNvPicPr>
            <a:picLocks noChangeAspect="1"/>
          </p:cNvPicPr>
          <p:nvPr/>
        </p:nvPicPr>
        <p:blipFill>
          <a:blip r:embed="rId2"/>
          <a:stretch>
            <a:fillRect/>
          </a:stretch>
        </p:blipFill>
        <p:spPr>
          <a:xfrm>
            <a:off x="-28575" y="4445849"/>
            <a:ext cx="9144000" cy="1858479"/>
          </a:xfrm>
          <a:prstGeom prst="rect">
            <a:avLst/>
          </a:prstGeom>
        </p:spPr>
      </p:pic>
      <p:sp>
        <p:nvSpPr>
          <p:cNvPr id="8" name="TextBox 7">
            <a:extLst>
              <a:ext uri="{FF2B5EF4-FFF2-40B4-BE49-F238E27FC236}">
                <a16:creationId xmlns:a16="http://schemas.microsoft.com/office/drawing/2014/main" id="{4E1524B7-D1F1-4345-9DAB-D61C53FA777A}"/>
              </a:ext>
            </a:extLst>
          </p:cNvPr>
          <p:cNvSpPr txBox="1"/>
          <p:nvPr/>
        </p:nvSpPr>
        <p:spPr>
          <a:xfrm>
            <a:off x="3934646" y="6421362"/>
            <a:ext cx="1274708" cy="369332"/>
          </a:xfrm>
          <a:prstGeom prst="rect">
            <a:avLst/>
          </a:prstGeom>
          <a:noFill/>
        </p:spPr>
        <p:txBody>
          <a:bodyPr wrap="none" rtlCol="0">
            <a:spAutoFit/>
          </a:bodyPr>
          <a:lstStyle/>
          <a:p>
            <a:r>
              <a:rPr lang="en-US" dirty="0"/>
              <a:t>Mid-to-Mid</a:t>
            </a:r>
            <a:endParaRPr lang="en-SE" dirty="0"/>
          </a:p>
        </p:txBody>
      </p:sp>
    </p:spTree>
    <p:extLst>
      <p:ext uri="{BB962C8B-B14F-4D97-AF65-F5344CB8AC3E}">
        <p14:creationId xmlns:p14="http://schemas.microsoft.com/office/powerpoint/2010/main" val="1668750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ADFF-C1A2-4F2D-9FB7-C50207892A6C}"/>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BBCDF2AB-388C-4BA8-AC2D-E946D2D83CAD}"/>
              </a:ext>
            </a:extLst>
          </p:cNvPr>
          <p:cNvSpPr>
            <a:spLocks noGrp="1"/>
          </p:cNvSpPr>
          <p:nvPr>
            <p:ph idx="1"/>
          </p:nvPr>
        </p:nvSpPr>
        <p:spPr/>
        <p:txBody>
          <a:bodyPr>
            <a:normAutofit fontScale="62500" lnSpcReduction="20000"/>
          </a:bodyPr>
          <a:lstStyle/>
          <a:p>
            <a:r>
              <a:rPr lang="en-US" dirty="0"/>
              <a:t>Imitation Learning (IL) is an appealing approach to learn desirable autonomous behavior. However, directing IL to achieve arbitrary goals is difficult. In contrast, planning-based algorithms use dynamics models and reward functions to achieve goals. Yet, reward functions that evoke desirable behavior are often difficult to specify. In this paper, we propose </a:t>
            </a:r>
            <a:r>
              <a:rPr lang="en-US" dirty="0">
                <a:solidFill>
                  <a:srgbClr val="FF0000"/>
                </a:solidFill>
              </a:rPr>
              <a:t>“Imitative Models” to combine the benefits of IL and goal-directed planning. </a:t>
            </a:r>
            <a:r>
              <a:rPr lang="en-US" dirty="0"/>
              <a:t>Imitative Models are probabilistic predictive models of desirable behavior able to plan interpretable expert-like trajectories to achieve specified goals. We derive families of flexible goal objectives, including constrained goal regions, unconstrained goal sets, and energy-based goals. We show that our method can use these objectives to successfully direct behavior. Our method substantially outperforms six IL approaches and a planning-based approach in a dynamic simulated autonomous driving task, and is efficiently learned from expert demonstrations without online data collection. We also show our approach is robust to poorly specified goals, such as goals on the wrong side of the road.</a:t>
            </a:r>
            <a:endParaRPr lang="en-SE" dirty="0"/>
          </a:p>
        </p:txBody>
      </p:sp>
      <p:sp>
        <p:nvSpPr>
          <p:cNvPr id="4" name="Slide Number Placeholder 3">
            <a:extLst>
              <a:ext uri="{FF2B5EF4-FFF2-40B4-BE49-F238E27FC236}">
                <a16:creationId xmlns:a16="http://schemas.microsoft.com/office/drawing/2014/main" id="{47E6E82B-8226-42CA-A92B-9A8ACABAA389}"/>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spTree>
    <p:extLst>
      <p:ext uri="{BB962C8B-B14F-4D97-AF65-F5344CB8AC3E}">
        <p14:creationId xmlns:p14="http://schemas.microsoft.com/office/powerpoint/2010/main" val="4196348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59838-D3F9-4590-87A8-5D07606841CC}"/>
              </a:ext>
            </a:extLst>
          </p:cNvPr>
          <p:cNvSpPr>
            <a:spLocks noGrp="1"/>
          </p:cNvSpPr>
          <p:nvPr>
            <p:ph type="title"/>
          </p:nvPr>
        </p:nvSpPr>
        <p:spPr/>
        <p:txBody>
          <a:bodyPr/>
          <a:lstStyle/>
          <a:p>
            <a:r>
              <a:rPr lang="en-US" dirty="0"/>
              <a:t>DIM</a:t>
            </a:r>
            <a:endParaRPr lang="en-SE" dirty="0"/>
          </a:p>
        </p:txBody>
      </p:sp>
      <p:sp>
        <p:nvSpPr>
          <p:cNvPr id="3" name="Content Placeholder 2">
            <a:extLst>
              <a:ext uri="{FF2B5EF4-FFF2-40B4-BE49-F238E27FC236}">
                <a16:creationId xmlns:a16="http://schemas.microsoft.com/office/drawing/2014/main" id="{D9F56E89-2474-4C9B-87F8-67EA1D9E07CE}"/>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0AC6434A-8CC3-4066-96BE-4496C1483145}"/>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5" name="Picture 4">
            <a:extLst>
              <a:ext uri="{FF2B5EF4-FFF2-40B4-BE49-F238E27FC236}">
                <a16:creationId xmlns:a16="http://schemas.microsoft.com/office/drawing/2014/main" id="{4CF6E2A0-4BB5-4082-A1B3-1E24AC063B99}"/>
              </a:ext>
            </a:extLst>
          </p:cNvPr>
          <p:cNvPicPr>
            <a:picLocks noChangeAspect="1"/>
          </p:cNvPicPr>
          <p:nvPr/>
        </p:nvPicPr>
        <p:blipFill>
          <a:blip r:embed="rId2"/>
          <a:stretch>
            <a:fillRect/>
          </a:stretch>
        </p:blipFill>
        <p:spPr>
          <a:xfrm>
            <a:off x="-35740" y="994758"/>
            <a:ext cx="9144000" cy="5797959"/>
          </a:xfrm>
          <a:prstGeom prst="rect">
            <a:avLst/>
          </a:prstGeom>
        </p:spPr>
      </p:pic>
    </p:spTree>
    <p:extLst>
      <p:ext uri="{BB962C8B-B14F-4D97-AF65-F5344CB8AC3E}">
        <p14:creationId xmlns:p14="http://schemas.microsoft.com/office/powerpoint/2010/main" val="381326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83B5B-855B-4B8F-8FE3-E2A09A413CCE}"/>
              </a:ext>
            </a:extLst>
          </p:cNvPr>
          <p:cNvSpPr>
            <a:spLocks noGrp="1"/>
          </p:cNvSpPr>
          <p:nvPr>
            <p:ph type="title"/>
          </p:nvPr>
        </p:nvSpPr>
        <p:spPr/>
        <p:txBody>
          <a:bodyPr/>
          <a:lstStyle/>
          <a:p>
            <a:r>
              <a:rPr lang="en-US" dirty="0"/>
              <a:t>DIM Details</a:t>
            </a:r>
            <a:endParaRPr lang="en-SE" dirty="0"/>
          </a:p>
        </p:txBody>
      </p:sp>
      <p:sp>
        <p:nvSpPr>
          <p:cNvPr id="3" name="Content Placeholder 2">
            <a:extLst>
              <a:ext uri="{FF2B5EF4-FFF2-40B4-BE49-F238E27FC236}">
                <a16:creationId xmlns:a16="http://schemas.microsoft.com/office/drawing/2014/main" id="{71C6AA9B-94A3-407D-A54E-DDCED6D44CC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AB6993F-957F-4670-9E59-B6C5DF9B1FD8}"/>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A788A07A-E423-451C-9ADD-551B8A33AE8B}"/>
              </a:ext>
            </a:extLst>
          </p:cNvPr>
          <p:cNvPicPr>
            <a:picLocks noChangeAspect="1"/>
          </p:cNvPicPr>
          <p:nvPr/>
        </p:nvPicPr>
        <p:blipFill>
          <a:blip r:embed="rId2"/>
          <a:stretch>
            <a:fillRect/>
          </a:stretch>
        </p:blipFill>
        <p:spPr>
          <a:xfrm>
            <a:off x="232757" y="1823813"/>
            <a:ext cx="8678486" cy="3210373"/>
          </a:xfrm>
          <a:prstGeom prst="rect">
            <a:avLst/>
          </a:prstGeom>
        </p:spPr>
      </p:pic>
    </p:spTree>
    <p:extLst>
      <p:ext uri="{BB962C8B-B14F-4D97-AF65-F5344CB8AC3E}">
        <p14:creationId xmlns:p14="http://schemas.microsoft.com/office/powerpoint/2010/main" val="3960091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CDF7C-17BF-4C28-A765-6ED0D7C3C38B}"/>
              </a:ext>
            </a:extLst>
          </p:cNvPr>
          <p:cNvSpPr>
            <a:spLocks noGrp="1"/>
          </p:cNvSpPr>
          <p:nvPr>
            <p:ph type="title"/>
          </p:nvPr>
        </p:nvSpPr>
        <p:spPr>
          <a:xfrm>
            <a:off x="457200" y="83490"/>
            <a:ext cx="8229600" cy="868362"/>
          </a:xfrm>
        </p:spPr>
        <p:txBody>
          <a:bodyPr/>
          <a:lstStyle/>
          <a:p>
            <a:r>
              <a:rPr lang="en-US" dirty="0"/>
              <a:t>Bayes Theorem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56B106-BAC3-4304-A4E1-620D2852AB54}"/>
                  </a:ext>
                </a:extLst>
              </p:cNvPr>
              <p:cNvSpPr>
                <a:spLocks noGrp="1"/>
              </p:cNvSpPr>
              <p:nvPr>
                <p:ph idx="1"/>
              </p:nvPr>
            </p:nvSpPr>
            <p:spPr>
              <a:xfrm>
                <a:off x="457200" y="914400"/>
                <a:ext cx="8229600" cy="1524000"/>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den>
                    </m:f>
                    <m:r>
                      <a:rPr lang="en-US" b="0" i="1" smtClean="0">
                        <a:latin typeface="Cambria Math" panose="02040503050406030204" pitchFamily="18" charset="0"/>
                      </a:rPr>
                      <m:t> </m:t>
                    </m:r>
                  </m:oMath>
                </a14:m>
                <a:endParaRPr lang="en-US" dirty="0"/>
              </a:p>
              <a:p>
                <a:pPr lvl="1"/>
                <a14:m>
                  <m:oMath xmlns:m="http://schemas.openxmlformats.org/officeDocument/2006/math">
                    <m:r>
                      <a:rPr lang="en-US" i="1">
                        <a:latin typeface="Cambria Math" panose="02040503050406030204" pitchFamily="18" charset="0"/>
                      </a:rPr>
                      <m:t>𝐻</m:t>
                    </m:r>
                  </m:oMath>
                </a14:m>
                <a:r>
                  <a:rPr lang="en-US" dirty="0"/>
                  <a:t>: Hypothesis; </a:t>
                </a:r>
                <a14:m>
                  <m:oMath xmlns:m="http://schemas.openxmlformats.org/officeDocument/2006/math">
                    <m:r>
                      <a:rPr lang="en-US" i="1">
                        <a:latin typeface="Cambria Math" panose="02040503050406030204" pitchFamily="18" charset="0"/>
                      </a:rPr>
                      <m:t>𝐸</m:t>
                    </m:r>
                  </m:oMath>
                </a14:m>
                <a:r>
                  <a:rPr lang="en-US" dirty="0"/>
                  <a:t>: Evidence</a:t>
                </a:r>
              </a:p>
              <a:p>
                <a:r>
                  <a:rPr lang="en-US" dirty="0"/>
                  <a:t>3Blue1Brown on Bayes theorem</a:t>
                </a:r>
              </a:p>
              <a:p>
                <a:pPr lvl="1"/>
                <a:r>
                  <a:rPr lang="en-US" dirty="0">
                    <a:hlinkClick r:id="rId2"/>
                  </a:rPr>
                  <a:t>https://www.youtube.com/watch?v=HZGCoVF3YvM&amp;t=14s</a:t>
                </a:r>
                <a:endParaRPr lang="en-US" dirty="0"/>
              </a:p>
              <a:p>
                <a:endParaRPr lang="en-SE" dirty="0"/>
              </a:p>
            </p:txBody>
          </p:sp>
        </mc:Choice>
        <mc:Fallback xmlns="">
          <p:sp>
            <p:nvSpPr>
              <p:cNvPr id="3" name="Content Placeholder 2">
                <a:extLst>
                  <a:ext uri="{FF2B5EF4-FFF2-40B4-BE49-F238E27FC236}">
                    <a16:creationId xmlns:a16="http://schemas.microsoft.com/office/drawing/2014/main" id="{E256B106-BAC3-4304-A4E1-620D2852AB54}"/>
                  </a:ext>
                </a:extLst>
              </p:cNvPr>
              <p:cNvSpPr>
                <a:spLocks noGrp="1" noRot="1" noChangeAspect="1" noMove="1" noResize="1" noEditPoints="1" noAdjustHandles="1" noChangeArrowheads="1" noChangeShapeType="1" noTextEdit="1"/>
              </p:cNvSpPr>
              <p:nvPr>
                <p:ph idx="1"/>
              </p:nvPr>
            </p:nvSpPr>
            <p:spPr>
              <a:xfrm>
                <a:off x="457200" y="914400"/>
                <a:ext cx="8229600" cy="1524000"/>
              </a:xfrm>
              <a:blipFill>
                <a:blip r:embed="rId3"/>
                <a:stretch>
                  <a:fillRect l="-667" b="-4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B1DAB615-9FB2-4A74-BC74-3E82FD16826E}"/>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sp>
        <p:nvSpPr>
          <p:cNvPr id="5" name="Rectangle 4">
            <a:extLst>
              <a:ext uri="{FF2B5EF4-FFF2-40B4-BE49-F238E27FC236}">
                <a16:creationId xmlns:a16="http://schemas.microsoft.com/office/drawing/2014/main" id="{3BE1C9D8-17D7-4875-966A-A5368A60C28D}"/>
              </a:ext>
            </a:extLst>
          </p:cNvPr>
          <p:cNvSpPr/>
          <p:nvPr/>
        </p:nvSpPr>
        <p:spPr>
          <a:xfrm>
            <a:off x="1905000" y="6558610"/>
            <a:ext cx="5334000" cy="246221"/>
          </a:xfrm>
          <a:prstGeom prst="rect">
            <a:avLst/>
          </a:prstGeom>
        </p:spPr>
        <p:txBody>
          <a:bodyPr wrap="square">
            <a:spAutoFit/>
          </a:bodyPr>
          <a:lstStyle/>
          <a:p>
            <a:r>
              <a:rPr lang="en-SE" sz="1000" dirty="0"/>
              <a:t>https://www.analyticsvidhya.com/blog/2016/06/bayesian-statistics-beginners-simple-english/</a:t>
            </a:r>
          </a:p>
        </p:txBody>
      </p:sp>
      <p:pic>
        <p:nvPicPr>
          <p:cNvPr id="2050" name="Picture 2" descr="bayesian statistics, probability">
            <a:extLst>
              <a:ext uri="{FF2B5EF4-FFF2-40B4-BE49-F238E27FC236}">
                <a16:creationId xmlns:a16="http://schemas.microsoft.com/office/drawing/2014/main" id="{7EB9E8D7-0A29-476A-97AB-11767F431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100" y="2394713"/>
            <a:ext cx="6781800" cy="419741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EDE61E-9AB4-4271-AE8E-B03E2B61BCA9}"/>
                  </a:ext>
                </a:extLst>
              </p:cNvPr>
              <p:cNvSpPr/>
              <p:nvPr/>
            </p:nvSpPr>
            <p:spPr>
              <a:xfrm>
                <a:off x="3657600" y="2873836"/>
                <a:ext cx="12644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𝐻</m:t>
                          </m:r>
                        </m:e>
                        <m:e>
                          <m:r>
                            <a:rPr lang="en-US" sz="2400" b="0" i="1" smtClean="0">
                              <a:latin typeface="Cambria Math" panose="02040503050406030204" pitchFamily="18" charset="0"/>
                            </a:rPr>
                            <m:t>𝐸</m:t>
                          </m:r>
                        </m:e>
                      </m:d>
                    </m:oMath>
                  </m:oMathPara>
                </a14:m>
                <a:endParaRPr lang="en-SE" sz="2400" dirty="0"/>
              </a:p>
            </p:txBody>
          </p:sp>
        </mc:Choice>
        <mc:Fallback xmlns="">
          <p:sp>
            <p:nvSpPr>
              <p:cNvPr id="6" name="Rectangle 5">
                <a:extLst>
                  <a:ext uri="{FF2B5EF4-FFF2-40B4-BE49-F238E27FC236}">
                    <a16:creationId xmlns:a16="http://schemas.microsoft.com/office/drawing/2014/main" id="{C8EDE61E-9AB4-4271-AE8E-B03E2B61BCA9}"/>
                  </a:ext>
                </a:extLst>
              </p:cNvPr>
              <p:cNvSpPr>
                <a:spLocks noRot="1" noChangeAspect="1" noMove="1" noResize="1" noEditPoints="1" noAdjustHandles="1" noChangeArrowheads="1" noChangeShapeType="1" noTextEdit="1"/>
              </p:cNvSpPr>
              <p:nvPr/>
            </p:nvSpPr>
            <p:spPr>
              <a:xfrm>
                <a:off x="3657600" y="2873836"/>
                <a:ext cx="1264449" cy="461665"/>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F193CB8-99D8-482E-BB7D-660AE346BC0D}"/>
                  </a:ext>
                </a:extLst>
              </p:cNvPr>
              <p:cNvSpPr/>
              <p:nvPr/>
            </p:nvSpPr>
            <p:spPr>
              <a:xfrm>
                <a:off x="6770022" y="3939341"/>
                <a:ext cx="126002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r>
                        <a:rPr lang="en-US" sz="2400" i="1" smtClean="0">
                          <a:latin typeface="Cambria Math" panose="02040503050406030204" pitchFamily="18" charset="0"/>
                        </a:rPr>
                        <m:t>(</m:t>
                      </m:r>
                      <m:r>
                        <a:rPr lang="en-US" sz="2400" b="0" i="1" smtClean="0">
                          <a:latin typeface="Cambria Math" panose="02040503050406030204" pitchFamily="18" charset="0"/>
                        </a:rPr>
                        <m:t>𝐸</m:t>
                      </m:r>
                      <m:r>
                        <a:rPr lang="en-US" sz="2400" i="1">
                          <a:latin typeface="Cambria Math" panose="02040503050406030204" pitchFamily="18" charset="0"/>
                        </a:rPr>
                        <m:t>|</m:t>
                      </m:r>
                      <m:r>
                        <a:rPr lang="en-US" sz="2400" b="0" i="1" smtClean="0">
                          <a:latin typeface="Cambria Math" panose="02040503050406030204" pitchFamily="18" charset="0"/>
                        </a:rPr>
                        <m:t>𝐻</m:t>
                      </m:r>
                      <m:r>
                        <a:rPr lang="en-US" sz="2400" i="1">
                          <a:latin typeface="Cambria Math" panose="02040503050406030204" pitchFamily="18" charset="0"/>
                        </a:rPr>
                        <m:t>)</m:t>
                      </m:r>
                    </m:oMath>
                  </m:oMathPara>
                </a14:m>
                <a:endParaRPr lang="en-SE" sz="2400" dirty="0"/>
              </a:p>
            </p:txBody>
          </p:sp>
        </mc:Choice>
        <mc:Fallback xmlns="">
          <p:sp>
            <p:nvSpPr>
              <p:cNvPr id="7" name="Rectangle 6">
                <a:extLst>
                  <a:ext uri="{FF2B5EF4-FFF2-40B4-BE49-F238E27FC236}">
                    <a16:creationId xmlns:a16="http://schemas.microsoft.com/office/drawing/2014/main" id="{6F193CB8-99D8-482E-BB7D-660AE346BC0D}"/>
                  </a:ext>
                </a:extLst>
              </p:cNvPr>
              <p:cNvSpPr>
                <a:spLocks noRot="1" noChangeAspect="1" noMove="1" noResize="1" noEditPoints="1" noAdjustHandles="1" noChangeArrowheads="1" noChangeShapeType="1" noTextEdit="1"/>
              </p:cNvSpPr>
              <p:nvPr/>
            </p:nvSpPr>
            <p:spPr>
              <a:xfrm>
                <a:off x="6770022" y="3939341"/>
                <a:ext cx="1260024" cy="461665"/>
              </a:xfrm>
              <a:prstGeom prst="rect">
                <a:avLst/>
              </a:prstGeom>
              <a:blipFill>
                <a:blip r:embed="rId6"/>
                <a:stretch>
                  <a:fillRect r="-485"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A4E7129-DBAE-4F11-8B77-27EAB54A68DC}"/>
                  </a:ext>
                </a:extLst>
              </p:cNvPr>
              <p:cNvSpPr/>
              <p:nvPr/>
            </p:nvSpPr>
            <p:spPr>
              <a:xfrm>
                <a:off x="1828800" y="4876800"/>
                <a:ext cx="95680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b="0" i="1" smtClean="0">
                              <a:latin typeface="Cambria Math" panose="02040503050406030204" pitchFamily="18" charset="0"/>
                            </a:rPr>
                            <m:t>𝐻</m:t>
                          </m:r>
                        </m:e>
                      </m:d>
                    </m:oMath>
                  </m:oMathPara>
                </a14:m>
                <a:endParaRPr lang="en-SE" sz="2400" dirty="0"/>
              </a:p>
            </p:txBody>
          </p:sp>
        </mc:Choice>
        <mc:Fallback xmlns="">
          <p:sp>
            <p:nvSpPr>
              <p:cNvPr id="8" name="Rectangle 7">
                <a:extLst>
                  <a:ext uri="{FF2B5EF4-FFF2-40B4-BE49-F238E27FC236}">
                    <a16:creationId xmlns:a16="http://schemas.microsoft.com/office/drawing/2014/main" id="{0A4E7129-DBAE-4F11-8B77-27EAB54A68DC}"/>
                  </a:ext>
                </a:extLst>
              </p:cNvPr>
              <p:cNvSpPr>
                <a:spLocks noRot="1" noChangeAspect="1" noMove="1" noResize="1" noEditPoints="1" noAdjustHandles="1" noChangeArrowheads="1" noChangeShapeType="1" noTextEdit="1"/>
              </p:cNvSpPr>
              <p:nvPr/>
            </p:nvSpPr>
            <p:spPr>
              <a:xfrm>
                <a:off x="1828800" y="4876800"/>
                <a:ext cx="956800" cy="461665"/>
              </a:xfrm>
              <a:prstGeom prst="rect">
                <a:avLst/>
              </a:prstGeom>
              <a:blipFill>
                <a:blip r:embed="rId7"/>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41204345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ABB2C-E4AB-4F05-8A84-29BD22B50734}"/>
              </a:ext>
            </a:extLst>
          </p:cNvPr>
          <p:cNvSpPr>
            <a:spLocks noGrp="1"/>
          </p:cNvSpPr>
          <p:nvPr>
            <p:ph type="title"/>
          </p:nvPr>
        </p:nvSpPr>
        <p:spPr/>
        <p:txBody>
          <a:bodyPr/>
          <a:lstStyle/>
          <a:p>
            <a:r>
              <a:rPr lang="en-US" sz="3200" dirty="0"/>
              <a:t>Planning as MAP (Maximum A Posteriori)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3DF0B4-D9FB-486A-917B-17D73FC0CF7D}"/>
                  </a:ext>
                </a:extLst>
              </p:cNvPr>
              <p:cNvSpPr>
                <a:spLocks noGrp="1"/>
              </p:cNvSpPr>
              <p:nvPr>
                <p:ph idx="1"/>
              </p:nvPr>
            </p:nvSpPr>
            <p:spPr>
              <a:xfrm>
                <a:off x="457200" y="1295400"/>
                <a:ext cx="8229600" cy="5287962"/>
              </a:xfrm>
            </p:spPr>
            <p:txBody>
              <a:bodyPr>
                <a:normAutofit fontScale="62500" lnSpcReduction="20000"/>
              </a:bodyPr>
              <a:lstStyle/>
              <a:p>
                <a14:m>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𝑠</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up>
                        <m:r>
                          <a:rPr lang="en-US" i="1">
                            <a:latin typeface="Cambria Math" panose="02040503050406030204" pitchFamily="18" charset="0"/>
                          </a:rPr>
                          <m:t>∗</m:t>
                        </m:r>
                      </m:sup>
                    </m:sSubSup>
                    <m:r>
                      <a:rPr lang="en-US" b="0" i="1" smtClean="0">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argmax</m:t>
                            </m:r>
                          </m:e>
                          <m: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sub>
                        </m:sSub>
                      </m:fNa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𝑝</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𝑇</m:t>
                                </m:r>
                              </m:sub>
                            </m:sSub>
                            <m:r>
                              <a:rPr lang="en-US" i="1">
                                <a:latin typeface="Cambria Math" panose="02040503050406030204" pitchFamily="18" charset="0"/>
                              </a:rPr>
                              <m:t>|</m:t>
                            </m:r>
                            <m:r>
                              <a:rPr lang="en-US" b="0" i="1" smtClean="0">
                                <a:latin typeface="Cambria Math" panose="02040503050406030204" pitchFamily="18" charset="0"/>
                              </a:rPr>
                              <m:t>𝒢</m:t>
                            </m:r>
                            <m:r>
                              <a:rPr lang="en-US" i="1">
                                <a:latin typeface="Cambria Math" panose="02040503050406030204" pitchFamily="18" charset="0"/>
                              </a:rPr>
                              <m:t>,</m:t>
                            </m:r>
                            <m:r>
                              <a:rPr lang="en-US" i="1">
                                <a:latin typeface="Cambria Math" panose="02040503050406030204" pitchFamily="18" charset="0"/>
                              </a:rPr>
                              <m:t>𝜙</m:t>
                            </m:r>
                            <m:r>
                              <a:rPr lang="en-US" i="1">
                                <a:latin typeface="Cambria Math" panose="02040503050406030204" pitchFamily="18" charset="0"/>
                              </a:rPr>
                              <m:t>)</m:t>
                            </m:r>
                          </m:e>
                        </m:func>
                      </m:e>
                    </m:func>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argmax</m:t>
                        </m:r>
                      </m:e>
                      <m: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dirty="0">
                            <a:latin typeface="Cambria Math" panose="02040503050406030204" pitchFamily="18" charset="0"/>
                          </a:rPr>
                          <m:t>𝑞</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dirty="0">
                            <a:latin typeface="Cambria Math" panose="02040503050406030204" pitchFamily="18" charset="0"/>
                          </a:rPr>
                          <m:t>𝑝</m:t>
                        </m:r>
                        <m:r>
                          <a:rPr lang="en-US" i="1" dirty="0">
                            <a:latin typeface="Cambria Math" panose="02040503050406030204" pitchFamily="18" charset="0"/>
                          </a:rPr>
                          <m:t>(</m:t>
                        </m:r>
                        <m:r>
                          <a:rPr lang="en-US" i="1">
                            <a:latin typeface="Cambria Math" panose="02040503050406030204" pitchFamily="18" charset="0"/>
                          </a:rPr>
                          <m:t>𝒢</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e>
                    </m:func>
                    <m:r>
                      <a:rPr lang="en-US" i="1"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log</m:t>
                        </m:r>
                      </m:fName>
                      <m:e>
                        <m:r>
                          <a:rPr lang="en-US" i="1" dirty="0">
                            <a:latin typeface="Cambria Math" panose="02040503050406030204" pitchFamily="18" charset="0"/>
                          </a:rPr>
                          <m:t>𝑝</m:t>
                        </m:r>
                        <m:d>
                          <m:dPr>
                            <m:ctrlPr>
                              <a:rPr lang="en-US" i="1" dirty="0">
                                <a:latin typeface="Cambria Math" panose="02040503050406030204" pitchFamily="18" charset="0"/>
                              </a:rPr>
                            </m:ctrlPr>
                          </m:dPr>
                          <m:e>
                            <m:r>
                              <a:rPr lang="en-US" i="1">
                                <a:latin typeface="Cambria Math" panose="02040503050406030204" pitchFamily="18" charset="0"/>
                              </a:rPr>
                              <m:t>𝒢</m:t>
                            </m:r>
                          </m:e>
                          <m:e>
                            <m:r>
                              <a:rPr lang="en-US" i="1" dirty="0">
                                <a:latin typeface="Cambria Math" panose="02040503050406030204" pitchFamily="18" charset="0"/>
                              </a:rPr>
                              <m:t>𝜙</m:t>
                            </m:r>
                          </m:e>
                        </m:d>
                      </m:e>
                    </m:func>
                    <m:r>
                      <a:rPr lang="en-US" b="0" i="1" dirty="0"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argmax</m:t>
                        </m:r>
                      </m:e>
                      <m: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dirty="0">
                            <a:latin typeface="Cambria Math" panose="02040503050406030204" pitchFamily="18" charset="0"/>
                          </a:rPr>
                          <m:t>𝑞</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dirty="0">
                            <a:latin typeface="Cambria Math" panose="02040503050406030204" pitchFamily="18" charset="0"/>
                          </a:rPr>
                          <m:t>𝑝</m:t>
                        </m:r>
                        <m:r>
                          <a:rPr lang="en-US" i="1" dirty="0">
                            <a:latin typeface="Cambria Math" panose="02040503050406030204" pitchFamily="18" charset="0"/>
                          </a:rPr>
                          <m:t>(</m:t>
                        </m:r>
                        <m:r>
                          <a:rPr lang="en-US" i="1">
                            <a:latin typeface="Cambria Math" panose="02040503050406030204" pitchFamily="18" charset="0"/>
                          </a:rPr>
                          <m:t>𝒢</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e>
                    </m:func>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oMath>
                </a14:m>
                <a:r>
                  <a:rPr lang="en-US" dirty="0"/>
                  <a:t>: agent state at time </a:t>
                </a:r>
                <a14:m>
                  <m:oMath xmlns:m="http://schemas.openxmlformats.org/officeDocument/2006/math">
                    <m:r>
                      <a:rPr lang="en-US" b="0" i="1" smtClean="0">
                        <a:latin typeface="Cambria Math" panose="02040503050406030204" pitchFamily="18" charset="0"/>
                      </a:rPr>
                      <m:t>𝑡</m:t>
                    </m:r>
                  </m:oMath>
                </a14:m>
                <a:r>
                  <a:rPr lang="en-US" dirty="0"/>
                  <a:t> (</a:t>
                </a:r>
                <a14:m>
                  <m:oMath xmlns:m="http://schemas.openxmlformats.org/officeDocument/2006/math">
                    <m:r>
                      <a:rPr lang="en-US" i="1">
                        <a:latin typeface="Cambria Math" panose="02040503050406030204" pitchFamily="18" charset="0"/>
                      </a:rPr>
                      <m:t>𝑡</m:t>
                    </m:r>
                    <m:r>
                      <a:rPr lang="en-US" b="0" i="1" smtClean="0">
                        <a:latin typeface="Cambria Math" panose="02040503050406030204" pitchFamily="18" charset="0"/>
                      </a:rPr>
                      <m:t>=0</m:t>
                    </m:r>
                  </m:oMath>
                </a14:m>
                <a:r>
                  <a:rPr lang="en-US" dirty="0"/>
                  <a:t> is current time step; </a:t>
                </a:r>
                <a14:m>
                  <m:oMath xmlns:m="http://schemas.openxmlformats.org/officeDocument/2006/math">
                    <m:r>
                      <a:rPr lang="en-US" i="1">
                        <a:latin typeface="Cambria Math" panose="02040503050406030204" pitchFamily="18" charset="0"/>
                      </a:rPr>
                      <m:t>𝑇</m:t>
                    </m:r>
                  </m:oMath>
                </a14:m>
                <a:r>
                  <a:rPr lang="en-US" dirty="0"/>
                  <a:t> is planning horizon).</a:t>
                </a:r>
              </a:p>
              <a:p>
                <a14:m>
                  <m:oMath xmlns:m="http://schemas.openxmlformats.org/officeDocument/2006/math">
                    <m:r>
                      <a:rPr lang="en-US" i="1" dirty="0">
                        <a:latin typeface="Cambria Math" panose="02040503050406030204" pitchFamily="18" charset="0"/>
                      </a:rPr>
                      <m:t>𝜙</m:t>
                    </m:r>
                  </m:oMath>
                </a14:m>
                <a:r>
                  <a:rPr lang="en-US" dirty="0"/>
                  <a:t>: all of the agent’s observations.</a:t>
                </a:r>
                <a:endParaRPr lang="en-US" i="1" dirty="0">
                  <a:latin typeface="Cambria Math" panose="02040503050406030204" pitchFamily="18" charset="0"/>
                </a:endParaRPr>
              </a:p>
              <a:p>
                <a14:m>
                  <m:oMath xmlns:m="http://schemas.openxmlformats.org/officeDocument/2006/math">
                    <m:r>
                      <a:rPr lang="en-US" i="1" dirty="0">
                        <a:latin typeface="Cambria Math" panose="02040503050406030204" pitchFamily="18" charset="0"/>
                      </a:rPr>
                      <m:t>𝑞</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oMath>
                </a14:m>
                <a:r>
                  <a:rPr lang="en-US" dirty="0"/>
                  <a:t>: </a:t>
                </a:r>
                <a:r>
                  <a:rPr lang="en-US" dirty="0">
                    <a:solidFill>
                      <a:srgbClr val="FF0000"/>
                    </a:solidFill>
                  </a:rPr>
                  <a:t>learned imitation prior. </a:t>
                </a:r>
                <a:r>
                  <a:rPr lang="en-US" dirty="0"/>
                  <a:t>After training, </a:t>
                </a:r>
                <a14:m>
                  <m:oMath xmlns:m="http://schemas.openxmlformats.org/officeDocument/2006/math">
                    <m:r>
                      <a:rPr lang="en-US" i="1" dirty="0">
                        <a:latin typeface="Cambria Math" panose="02040503050406030204" pitchFamily="18" charset="0"/>
                      </a:rPr>
                      <m:t>𝑞</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oMath>
                </a14:m>
                <a:r>
                  <a:rPr lang="en-US" dirty="0"/>
                  <a:t> can generate trajectories that resemble those that the expert might generate – e.g. trajectories that navigate roads with expert-like maneuvers. However, these maneuvers will not have a specific goal. Beyond generating human-like behaviors, we wish to direct our agent to goals and have the agent automatically reason about the necessary mid-level details. We define general tasks by a set of goal variables </a:t>
                </a:r>
                <a14:m>
                  <m:oMath xmlns:m="http://schemas.openxmlformats.org/officeDocument/2006/math">
                    <m:r>
                      <a:rPr lang="en-US" i="1">
                        <a:latin typeface="Cambria Math" panose="02040503050406030204" pitchFamily="18" charset="0"/>
                      </a:rPr>
                      <m:t>𝒢</m:t>
                    </m:r>
                  </m:oMath>
                </a14:m>
                <a:r>
                  <a:rPr lang="en-US" dirty="0"/>
                  <a:t>.</a:t>
                </a:r>
              </a:p>
              <a:p>
                <a14:m>
                  <m:oMath xmlns:m="http://schemas.openxmlformats.org/officeDocument/2006/math">
                    <m:r>
                      <a:rPr lang="en-US" i="1" dirty="0">
                        <a:latin typeface="Cambria Math" panose="02040503050406030204" pitchFamily="18" charset="0"/>
                      </a:rPr>
                      <m:t>𝑝</m:t>
                    </m:r>
                    <m:r>
                      <a:rPr lang="en-US" i="1" dirty="0">
                        <a:latin typeface="Cambria Math" panose="02040503050406030204" pitchFamily="18" charset="0"/>
                      </a:rPr>
                      <m:t>(</m:t>
                    </m:r>
                    <m:r>
                      <a:rPr lang="en-US" i="1">
                        <a:latin typeface="Cambria Math" panose="02040503050406030204" pitchFamily="18" charset="0"/>
                      </a:rPr>
                      <m:t>𝒢</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b="0" i="1" dirty="0" smtClean="0">
                        <a:latin typeface="Cambria Math" panose="02040503050406030204" pitchFamily="18" charset="0"/>
                      </a:rPr>
                      <m:t>)</m:t>
                    </m:r>
                  </m:oMath>
                </a14:m>
                <a:r>
                  <a:rPr lang="en-US" dirty="0"/>
                  <a:t>: </a:t>
                </a:r>
                <a:r>
                  <a:rPr lang="en-US" dirty="0">
                    <a:solidFill>
                      <a:srgbClr val="FF0000"/>
                    </a:solidFill>
                  </a:rPr>
                  <a:t>test-time goal likelihood</a:t>
                </a:r>
                <a:r>
                  <a:rPr lang="en-US" dirty="0"/>
                  <a:t>. We give examples of p(</a:t>
                </a:r>
                <a:r>
                  <a:rPr lang="en-US" dirty="0" err="1"/>
                  <a:t>Gjs</a:t>
                </a:r>
                <a:r>
                  <a:rPr lang="en-US" dirty="0"/>
                  <a:t>; ) after deriving a maximum a</a:t>
                </a:r>
              </a:p>
              <a:p>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a:latin typeface="Cambria Math" panose="02040503050406030204" pitchFamily="18" charset="0"/>
                      </a:rPr>
                      <m:t>|</m:t>
                    </m:r>
                    <m:r>
                      <a:rPr lang="en-US" i="1">
                        <a:latin typeface="Cambria Math" panose="02040503050406030204" pitchFamily="18" charset="0"/>
                      </a:rPr>
                      <m:t>𝒢</m:t>
                    </m:r>
                    <m:r>
                      <a:rPr lang="en-US" i="1">
                        <a:latin typeface="Cambria Math" panose="02040503050406030204" pitchFamily="18" charset="0"/>
                      </a:rPr>
                      <m:t>,</m:t>
                    </m:r>
                    <m:r>
                      <a:rPr lang="en-US" i="1">
                        <a:latin typeface="Cambria Math" panose="02040503050406030204" pitchFamily="18" charset="0"/>
                      </a:rPr>
                      <m:t>𝜙</m:t>
                    </m:r>
                    <m:r>
                      <a:rPr lang="en-US" i="1">
                        <a:latin typeface="Cambria Math" panose="02040503050406030204" pitchFamily="18" charset="0"/>
                      </a:rPr>
                      <m:t>)</m:t>
                    </m:r>
                  </m:oMath>
                </a14:m>
                <a:r>
                  <a:rPr lang="en-US" dirty="0"/>
                  <a:t>: </a:t>
                </a:r>
                <a:r>
                  <a:rPr lang="en-US" dirty="0">
                    <a:solidFill>
                      <a:srgbClr val="FF0000"/>
                    </a:solidFill>
                  </a:rPr>
                  <a:t>an</a:t>
                </a:r>
                <a:r>
                  <a:rPr lang="en-US" dirty="0"/>
                  <a:t> </a:t>
                </a:r>
                <a:r>
                  <a:rPr lang="en-US" dirty="0">
                    <a:solidFill>
                      <a:srgbClr val="FF0000"/>
                    </a:solidFill>
                  </a:rPr>
                  <a:t>expert-like plan that also tries to achieve goals</a:t>
                </a:r>
                <a:r>
                  <a:rPr lang="en-US" dirty="0"/>
                  <a:t>. </a:t>
                </a:r>
                <a:r>
                  <a:rPr lang="en-US" dirty="0">
                    <a:solidFill>
                      <a:schemeClr val="tx1"/>
                    </a:solidFill>
                  </a:rPr>
                  <a:t>Probability of a plan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rPr>
                          <m:t>𝑇</m:t>
                        </m:r>
                      </m:sub>
                    </m:sSub>
                  </m:oMath>
                </a14:m>
                <a:r>
                  <a:rPr lang="en-US" dirty="0">
                    <a:solidFill>
                      <a:schemeClr val="tx1"/>
                    </a:solidFill>
                  </a:rPr>
                  <a:t> conditioned on the goal G, modelled by a posterior distribution, </a:t>
                </a:r>
                <a:endParaRPr lang="en-US" dirty="0"/>
              </a:p>
            </p:txBody>
          </p:sp>
        </mc:Choice>
        <mc:Fallback xmlns="">
          <p:sp>
            <p:nvSpPr>
              <p:cNvPr id="3" name="Content Placeholder 2">
                <a:extLst>
                  <a:ext uri="{FF2B5EF4-FFF2-40B4-BE49-F238E27FC236}">
                    <a16:creationId xmlns:a16="http://schemas.microsoft.com/office/drawing/2014/main" id="{7D3DF0B4-D9FB-486A-917B-17D73FC0CF7D}"/>
                  </a:ext>
                </a:extLst>
              </p:cNvPr>
              <p:cNvSpPr>
                <a:spLocks noGrp="1" noRot="1" noChangeAspect="1" noMove="1" noResize="1" noEditPoints="1" noAdjustHandles="1" noChangeArrowheads="1" noChangeShapeType="1" noTextEdit="1"/>
              </p:cNvSpPr>
              <p:nvPr>
                <p:ph idx="1"/>
              </p:nvPr>
            </p:nvSpPr>
            <p:spPr>
              <a:xfrm>
                <a:off x="457200" y="1295400"/>
                <a:ext cx="8229600" cy="5287962"/>
              </a:xfrm>
              <a:blipFill>
                <a:blip r:embed="rId3"/>
                <a:stretch>
                  <a:fillRect l="-741" t="-692" r="-1556" b="-161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B6A40E7-8D50-48DF-AB7D-96A320D771BA}"/>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spTree>
    <p:extLst>
      <p:ext uri="{BB962C8B-B14F-4D97-AF65-F5344CB8AC3E}">
        <p14:creationId xmlns:p14="http://schemas.microsoft.com/office/powerpoint/2010/main" val="92978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18C6F-CD78-4D77-B98C-71424136FBE6}"/>
              </a:ext>
            </a:extLst>
          </p:cNvPr>
          <p:cNvSpPr>
            <a:spLocks noGrp="1"/>
          </p:cNvSpPr>
          <p:nvPr>
            <p:ph type="title"/>
          </p:nvPr>
        </p:nvSpPr>
        <p:spPr>
          <a:xfrm>
            <a:off x="457200" y="152400"/>
            <a:ext cx="8229600" cy="868362"/>
          </a:xfrm>
        </p:spPr>
        <p:txBody>
          <a:bodyPr/>
          <a:lstStyle/>
          <a:p>
            <a:r>
              <a:rPr lang="en-US" dirty="0"/>
              <a:t>Goal Likelihood</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C4FCE9-40A9-4024-89C6-A911EAEC88A1}"/>
                  </a:ext>
                </a:extLst>
              </p:cNvPr>
              <p:cNvSpPr>
                <a:spLocks noGrp="1"/>
              </p:cNvSpPr>
              <p:nvPr>
                <p:ph idx="1"/>
              </p:nvPr>
            </p:nvSpPr>
            <p:spPr>
              <a:xfrm>
                <a:off x="342899" y="914400"/>
                <a:ext cx="8458201" cy="3810000"/>
              </a:xfrm>
            </p:spPr>
            <p:txBody>
              <a:bodyPr>
                <a:normAutofit fontScale="55000" lnSpcReduction="20000"/>
              </a:bodyPr>
              <a:lstStyle/>
              <a:p>
                <a:r>
                  <a:rPr lang="en-US" dirty="0"/>
                  <a:t>Constraint-based planning to goal sets: </a:t>
                </a:r>
                <a14:m>
                  <m:oMath xmlns:m="http://schemas.openxmlformats.org/officeDocument/2006/math">
                    <m:r>
                      <a:rPr lang="en-US" i="1" dirty="0" smtClean="0">
                        <a:latin typeface="Cambria Math" panose="02040503050406030204" pitchFamily="18" charset="0"/>
                      </a:rPr>
                      <m:t>𝑝</m:t>
                    </m:r>
                    <m:d>
                      <m:dPr>
                        <m:ctrlPr>
                          <a:rPr lang="en-US" i="1" dirty="0" smtClean="0">
                            <a:latin typeface="Cambria Math" panose="02040503050406030204" pitchFamily="18" charset="0"/>
                          </a:rPr>
                        </m:ctrlPr>
                      </m:dPr>
                      <m:e>
                        <m:r>
                          <a:rPr lang="en-US" i="1">
                            <a:latin typeface="Cambria Math" panose="02040503050406030204" pitchFamily="18" charset="0"/>
                          </a:rPr>
                          <m:t>𝒢</m:t>
                        </m:r>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sub>
                        </m:sSub>
                      </m:sub>
                    </m:sSub>
                    <m:d>
                      <m:dPr>
                        <m:ctrlPr>
                          <a:rPr lang="en-US" b="0" i="1" smtClean="0">
                            <a:latin typeface="Cambria Math" panose="02040503050406030204" pitchFamily="18" charset="0"/>
                          </a:rPr>
                        </m:ctrlPr>
                      </m:dPr>
                      <m:e>
                        <m:r>
                          <a:rPr lang="en-US" b="0" i="1" smtClean="0">
                            <a:latin typeface="Cambria Math" panose="02040503050406030204" pitchFamily="18" charset="0"/>
                          </a:rPr>
                          <m:t>𝒢</m:t>
                        </m:r>
                      </m:e>
                    </m:d>
                  </m:oMath>
                </a14:m>
                <a:r>
                  <a:rPr lang="en-US" b="0" dirty="0"/>
                  <a:t> delta function centered around goal (figures below)</a:t>
                </a:r>
              </a:p>
              <a:p>
                <a:pPr lvl="1"/>
                <a14:m>
                  <m:oMath xmlns:m="http://schemas.openxmlformats.org/officeDocument/2006/math">
                    <m:r>
                      <a:rPr lang="en-US" i="1">
                        <a:latin typeface="Cambria Math" panose="02040503050406030204" pitchFamily="18" charset="0"/>
                      </a:rPr>
                      <m:t>𝒢</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𝑘</m:t>
                            </m:r>
                          </m:sub>
                        </m:sSub>
                      </m:e>
                    </m:d>
                  </m:oMath>
                </a14:m>
                <a:r>
                  <a:rPr lang="en-US" dirty="0"/>
                  <a:t> Way points (from high-level A* planner)</a:t>
                </a:r>
              </a:p>
              <a:p>
                <a:pPr lvl="1"/>
                <a14:m>
                  <m:oMath xmlns:m="http://schemas.openxmlformats.org/officeDocument/2006/math">
                    <m:r>
                      <a:rPr lang="en-US" i="1">
                        <a:latin typeface="Cambria Math" panose="02040503050406030204" pitchFamily="18" charset="0"/>
                      </a:rPr>
                      <m:t>𝒢</m:t>
                    </m:r>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𝑠𝑒𝑔</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𝑠𝑒</m:t>
                            </m:r>
                            <m:r>
                              <a:rPr lang="en-US" i="1">
                                <a:latin typeface="Cambria Math" panose="02040503050406030204" pitchFamily="18" charset="0"/>
                              </a:rPr>
                              <m:t>𝑔</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𝑠𝑒</m:t>
                            </m:r>
                            <m:r>
                              <a:rPr lang="en-US" i="1">
                                <a:latin typeface="Cambria Math" panose="02040503050406030204" pitchFamily="18" charset="0"/>
                              </a:rPr>
                              <m:t>𝑔</m:t>
                            </m:r>
                          </m:e>
                          <m:sub>
                            <m:r>
                              <a:rPr lang="en-US" i="1">
                                <a:latin typeface="Cambria Math" panose="02040503050406030204" pitchFamily="18" charset="0"/>
                              </a:rPr>
                              <m:t>𝑘</m:t>
                            </m:r>
                          </m:sub>
                        </m:sSub>
                      </m:e>
                    </m:d>
                  </m:oMath>
                </a14:m>
                <a:r>
                  <a:rPr lang="en-US" dirty="0"/>
                  <a:t> Line Segments</a:t>
                </a:r>
              </a:p>
              <a:p>
                <a:pPr lvl="1"/>
                <a14:m>
                  <m:oMath xmlns:m="http://schemas.openxmlformats.org/officeDocument/2006/math">
                    <m:r>
                      <a:rPr lang="en-US" i="1">
                        <a:latin typeface="Cambria Math" panose="02040503050406030204" pitchFamily="18" charset="0"/>
                      </a:rPr>
                      <m:t>𝒢</m:t>
                    </m:r>
                    <m:r>
                      <a:rPr lang="en-US" i="1">
                        <a:latin typeface="Cambria Math" panose="02040503050406030204" pitchFamily="18" charset="0"/>
                      </a:rPr>
                      <m:t>=</m:t>
                    </m:r>
                    <m:r>
                      <a:rPr lang="en-US" b="0" i="1" smtClean="0">
                        <a:latin typeface="Cambria Math" panose="02040503050406030204" pitchFamily="18" charset="0"/>
                      </a:rPr>
                      <m:t>𝑃𝑜𝑙𝑦𝑔𝑜𝑛</m:t>
                    </m:r>
                  </m:oMath>
                </a14:m>
                <a:r>
                  <a:rPr lang="en-US" dirty="0"/>
                  <a:t> Region</a:t>
                </a:r>
              </a:p>
              <a:p>
                <a:r>
                  <a:rPr lang="en-US" dirty="0"/>
                  <a:t>Unconstrained planning to goal sets: Gaussian distribution instead of delta function</a:t>
                </a:r>
              </a:p>
              <a:p>
                <a:pPr lvl="1"/>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i="1">
                            <a:latin typeface="Cambria Math" panose="02040503050406030204" pitchFamily="18" charset="0"/>
                          </a:rPr>
                          <m:t>𝒢</m:t>
                        </m:r>
                      </m:e>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𝜙</m:t>
                        </m:r>
                      </m:e>
                    </m:d>
                    <m:r>
                      <a:rPr lang="en-US" b="0" i="1" smtClean="0">
                        <a:latin typeface="Cambria Math" panose="02040503050406030204" pitchFamily="18" charset="0"/>
                      </a:rPr>
                      <m:t>←</m:t>
                    </m:r>
                    <m:r>
                      <a:rPr lang="en-US" b="0" i="1" smtClean="0">
                        <a:latin typeface="Cambria Math" panose="02040503050406030204" pitchFamily="18" charset="0"/>
                      </a:rPr>
                      <m:t>𝒩</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a:t> Gaussian Final-State likelihood (reach a single goal state)</a:t>
                </a:r>
              </a:p>
              <a:p>
                <a:pPr lvl="1"/>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𝒢</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𝜙</m:t>
                        </m:r>
                      </m:e>
                    </m:d>
                    <m:r>
                      <a:rPr lang="en-US" i="1">
                        <a:latin typeface="Cambria Math" panose="02040503050406030204" pitchFamily="18" charset="0"/>
                      </a:rPr>
                      <m:t>←</m:t>
                    </m:r>
                    <m:nary>
                      <m:naryPr>
                        <m:chr m:val="∏"/>
                        <m:limLoc m:val="subSup"/>
                        <m:ctrlPr>
                          <a:rPr lang="en-US" i="1" smtClean="0">
                            <a:latin typeface="Cambria Math" panose="02040503050406030204" pitchFamily="18" charset="0"/>
                          </a:rPr>
                        </m:ctrlPr>
                      </m:naryPr>
                      <m:sub>
                        <m:r>
                          <m:rPr>
                            <m:brk m:alnAt="25"/>
                          </m:rP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i="1">
                            <a:latin typeface="Cambria Math" panose="02040503050406030204" pitchFamily="18" charset="0"/>
                          </a:rPr>
                          <m:t>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𝑇</m:t>
                        </m:r>
                        <m:r>
                          <a:rPr lang="en-US" i="1">
                            <a:latin typeface="Cambria Math" panose="02040503050406030204" pitchFamily="18" charset="0"/>
                          </a:rPr>
                          <m:t>)</m:t>
                        </m:r>
                      </m:e>
                    </m:nary>
                  </m:oMath>
                </a14:m>
                <a:r>
                  <a:rPr lang="en-US" dirty="0"/>
                  <a:t> Gaussian State Sequence (reach a sequence of </a:t>
                </a:r>
                <a14:m>
                  <m:oMath xmlns:m="http://schemas.openxmlformats.org/officeDocument/2006/math">
                    <m:r>
                      <a:rPr lang="en-US" i="1">
                        <a:latin typeface="Cambria Math" panose="02040503050406030204" pitchFamily="18" charset="0"/>
                      </a:rPr>
                      <m:t>𝐾</m:t>
                    </m:r>
                  </m:oMath>
                </a14:m>
                <a:r>
                  <a:rPr lang="en-US" dirty="0"/>
                  <a:t> goal states)</a:t>
                </a:r>
              </a:p>
              <a:p>
                <a:pPr lvl="1"/>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𝒢</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𝜙</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𝐾</m:t>
                        </m:r>
                      </m:den>
                    </m:f>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𝑘</m:t>
                        </m:r>
                        <m:r>
                          <a:rPr lang="en-US" i="1">
                            <a:latin typeface="Cambria Math" panose="02040503050406030204" pitchFamily="18" charset="0"/>
                          </a:rPr>
                          <m:t>=1</m:t>
                        </m:r>
                      </m:sub>
                      <m:sup>
                        <m:r>
                          <a:rPr lang="en-US" b="0" i="1" smtClean="0">
                            <a:latin typeface="Cambria Math" panose="02040503050406030204" pitchFamily="18" charset="0"/>
                          </a:rPr>
                          <m:t>𝐾</m:t>
                        </m:r>
                      </m:sup>
                      <m:e>
                        <m:r>
                          <a:rPr lang="en-US" i="1">
                            <a:latin typeface="Cambria Math" panose="02040503050406030204" pitchFamily="18" charset="0"/>
                          </a:rPr>
                          <m:t>𝒩</m:t>
                        </m:r>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i="1">
                                <a:latin typeface="Cambria Math" panose="02040503050406030204" pitchFamily="18" charset="0"/>
                              </a:rPr>
                              <m:t>𝑔</m:t>
                            </m:r>
                          </m:e>
                          <m:sub>
                            <m:r>
                              <a:rPr lang="en-US" b="0" i="1" smtClean="0">
                                <a:latin typeface="Cambria Math" panose="02040503050406030204" pitchFamily="18" charset="0"/>
                              </a:rPr>
                              <m:t>𝑇</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𝑇</m:t>
                            </m:r>
                          </m:sub>
                        </m:sSub>
                        <m:r>
                          <a:rPr lang="en-US" i="1">
                            <a:latin typeface="Cambria Math" panose="02040503050406030204" pitchFamily="18" charset="0"/>
                          </a:rPr>
                          <m:t>,</m:t>
                        </m:r>
                        <m:r>
                          <a:rPr lang="en-US" i="1">
                            <a:latin typeface="Cambria Math" panose="02040503050406030204" pitchFamily="18" charset="0"/>
                          </a:rPr>
                          <m:t>𝜖</m:t>
                        </m:r>
                        <m:r>
                          <a:rPr lang="en-US" i="1">
                            <a:latin typeface="Cambria Math" panose="02040503050406030204" pitchFamily="18" charset="0"/>
                          </a:rPr>
                          <m:t>𝑇</m:t>
                        </m:r>
                        <m:r>
                          <a:rPr lang="en-US" i="1">
                            <a:latin typeface="Cambria Math" panose="02040503050406030204" pitchFamily="18" charset="0"/>
                          </a:rPr>
                          <m:t>)</m:t>
                        </m:r>
                      </m:e>
                    </m:nary>
                    <m:r>
                      <a:rPr lang="en-US" i="1">
                        <a:latin typeface="Cambria Math" panose="02040503050406030204" pitchFamily="18" charset="0"/>
                      </a:rPr>
                      <m:t> </m:t>
                    </m:r>
                  </m:oMath>
                </a14:m>
                <a:r>
                  <a:rPr lang="en-US" dirty="0"/>
                  <a:t>Gaussian Final-State Mixture (reach any one of </a:t>
                </a:r>
                <a14:m>
                  <m:oMath xmlns:m="http://schemas.openxmlformats.org/officeDocument/2006/math">
                    <m:r>
                      <a:rPr lang="en-US" b="0" i="1" smtClean="0">
                        <a:latin typeface="Cambria Math" panose="02040503050406030204" pitchFamily="18" charset="0"/>
                      </a:rPr>
                      <m:t>𝐾</m:t>
                    </m:r>
                  </m:oMath>
                </a14:m>
                <a:r>
                  <a:rPr lang="en-US" dirty="0"/>
                  <a:t> goal states)</a:t>
                </a:r>
              </a:p>
              <a:p>
                <a:pPr lvl="1"/>
                <a:r>
                  <a:rPr lang="en-US" dirty="0"/>
                  <a:t>Goal likelihood </a:t>
                </a:r>
                <a:r>
                  <a:rPr lang="en-US" dirty="0">
                    <a:solidFill>
                      <a:srgbClr val="FF0000"/>
                    </a:solidFill>
                  </a:rPr>
                  <a:t>encourages</a:t>
                </a:r>
                <a:r>
                  <a:rPr lang="en-US" dirty="0"/>
                  <a:t> goals, rather than </a:t>
                </a:r>
                <a:r>
                  <a:rPr lang="en-US" dirty="0">
                    <a:solidFill>
                      <a:srgbClr val="FF0000"/>
                    </a:solidFill>
                  </a:rPr>
                  <a:t>dictating</a:t>
                </a:r>
                <a:r>
                  <a:rPr lang="en-US" dirty="0"/>
                  <a:t> them as for constraint-based. Useful for tolerating errors in goal-specification. Hyper-param </a:t>
                </a:r>
                <a14:m>
                  <m:oMath xmlns:m="http://schemas.openxmlformats.org/officeDocument/2006/math">
                    <m:r>
                      <a:rPr lang="en-US" i="1">
                        <a:latin typeface="Cambria Math" panose="02040503050406030204" pitchFamily="18" charset="0"/>
                      </a:rPr>
                      <m:t>𝜖</m:t>
                    </m:r>
                  </m:oMath>
                </a14:m>
                <a:r>
                  <a:rPr lang="en-US" dirty="0"/>
                  <a:t> controls variance.</a:t>
                </a:r>
              </a:p>
              <a:p>
                <a:endParaRPr lang="en-SE" dirty="0"/>
              </a:p>
            </p:txBody>
          </p:sp>
        </mc:Choice>
        <mc:Fallback xmlns="">
          <p:sp>
            <p:nvSpPr>
              <p:cNvPr id="3" name="Content Placeholder 2">
                <a:extLst>
                  <a:ext uri="{FF2B5EF4-FFF2-40B4-BE49-F238E27FC236}">
                    <a16:creationId xmlns:a16="http://schemas.microsoft.com/office/drawing/2014/main" id="{8BC4FCE9-40A9-4024-89C6-A911EAEC88A1}"/>
                  </a:ext>
                </a:extLst>
              </p:cNvPr>
              <p:cNvSpPr>
                <a:spLocks noGrp="1" noRot="1" noChangeAspect="1" noMove="1" noResize="1" noEditPoints="1" noAdjustHandles="1" noChangeArrowheads="1" noChangeShapeType="1" noTextEdit="1"/>
              </p:cNvSpPr>
              <p:nvPr>
                <p:ph idx="1"/>
              </p:nvPr>
            </p:nvSpPr>
            <p:spPr>
              <a:xfrm>
                <a:off x="342899" y="914400"/>
                <a:ext cx="8458201" cy="3810000"/>
              </a:xfrm>
              <a:blipFill>
                <a:blip r:embed="rId3"/>
                <a:stretch>
                  <a:fillRect l="-432" t="-192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2F020B2-D24B-4F89-8CBF-309C09C4A0F6}"/>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5" name="Picture 4">
            <a:extLst>
              <a:ext uri="{FF2B5EF4-FFF2-40B4-BE49-F238E27FC236}">
                <a16:creationId xmlns:a16="http://schemas.microsoft.com/office/drawing/2014/main" id="{74FCA65D-E361-4DD5-A0E6-443FD624E126}"/>
              </a:ext>
            </a:extLst>
          </p:cNvPr>
          <p:cNvPicPr>
            <a:picLocks noChangeAspect="1"/>
          </p:cNvPicPr>
          <p:nvPr/>
        </p:nvPicPr>
        <p:blipFill>
          <a:blip r:embed="rId4"/>
          <a:stretch>
            <a:fillRect/>
          </a:stretch>
        </p:blipFill>
        <p:spPr>
          <a:xfrm>
            <a:off x="6119429" y="4382565"/>
            <a:ext cx="2402540" cy="2396348"/>
          </a:xfrm>
          <a:prstGeom prst="rect">
            <a:avLst/>
          </a:prstGeom>
        </p:spPr>
      </p:pic>
      <p:pic>
        <p:nvPicPr>
          <p:cNvPr id="7" name="Picture 6">
            <a:extLst>
              <a:ext uri="{FF2B5EF4-FFF2-40B4-BE49-F238E27FC236}">
                <a16:creationId xmlns:a16="http://schemas.microsoft.com/office/drawing/2014/main" id="{0F4FB16B-E8E6-40C1-889B-158E5DB71112}"/>
              </a:ext>
            </a:extLst>
          </p:cNvPr>
          <p:cNvPicPr>
            <a:picLocks noChangeAspect="1"/>
          </p:cNvPicPr>
          <p:nvPr/>
        </p:nvPicPr>
        <p:blipFill>
          <a:blip r:embed="rId5"/>
          <a:stretch>
            <a:fillRect/>
          </a:stretch>
        </p:blipFill>
        <p:spPr>
          <a:xfrm>
            <a:off x="678336" y="4382565"/>
            <a:ext cx="2455031" cy="2399235"/>
          </a:xfrm>
          <a:prstGeom prst="rect">
            <a:avLst/>
          </a:prstGeom>
        </p:spPr>
      </p:pic>
      <p:pic>
        <p:nvPicPr>
          <p:cNvPr id="8" name="Picture 7">
            <a:extLst>
              <a:ext uri="{FF2B5EF4-FFF2-40B4-BE49-F238E27FC236}">
                <a16:creationId xmlns:a16="http://schemas.microsoft.com/office/drawing/2014/main" id="{8DBB3241-9F6C-41BB-A697-1BEAC08E0139}"/>
              </a:ext>
            </a:extLst>
          </p:cNvPr>
          <p:cNvPicPr>
            <a:picLocks noChangeAspect="1"/>
          </p:cNvPicPr>
          <p:nvPr/>
        </p:nvPicPr>
        <p:blipFill>
          <a:blip r:embed="rId6"/>
          <a:stretch>
            <a:fillRect/>
          </a:stretch>
        </p:blipFill>
        <p:spPr>
          <a:xfrm>
            <a:off x="3440608" y="4382565"/>
            <a:ext cx="2371580" cy="2359196"/>
          </a:xfrm>
          <a:prstGeom prst="rect">
            <a:avLst/>
          </a:prstGeom>
        </p:spPr>
      </p:pic>
    </p:spTree>
    <p:extLst>
      <p:ext uri="{BB962C8B-B14F-4D97-AF65-F5344CB8AC3E}">
        <p14:creationId xmlns:p14="http://schemas.microsoft.com/office/powerpoint/2010/main" val="31519008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52CF-8771-4E96-9D3E-F69E503598B7}"/>
              </a:ext>
            </a:extLst>
          </p:cNvPr>
          <p:cNvSpPr>
            <a:spLocks noGrp="1"/>
          </p:cNvSpPr>
          <p:nvPr>
            <p:ph type="title"/>
          </p:nvPr>
        </p:nvSpPr>
        <p:spPr>
          <a:xfrm>
            <a:off x="0" y="274638"/>
            <a:ext cx="9067800" cy="868362"/>
          </a:xfrm>
        </p:spPr>
        <p:txBody>
          <a:bodyPr/>
          <a:lstStyle/>
          <a:p>
            <a:r>
              <a:rPr lang="en-US" sz="3600" dirty="0"/>
              <a:t>Robustness to Errors in Goal-Specification.</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7BE2B0-4094-4D04-84E4-FB3DCF0585FF}"/>
                  </a:ext>
                </a:extLst>
              </p:cNvPr>
              <p:cNvSpPr>
                <a:spLocks noGrp="1"/>
              </p:cNvSpPr>
              <p:nvPr>
                <p:ph idx="1"/>
              </p:nvPr>
            </p:nvSpPr>
            <p:spPr>
              <a:xfrm>
                <a:off x="228600" y="1057954"/>
                <a:ext cx="8610600" cy="2819400"/>
              </a:xfrm>
            </p:spPr>
            <p:txBody>
              <a:bodyPr>
                <a:normAutofit fontScale="62500" lnSpcReduction="20000"/>
              </a:bodyPr>
              <a:lstStyle/>
              <a:p>
                <a:r>
                  <a:rPr lang="en-US" dirty="0"/>
                  <a:t>To test model’s capability to stay in the distribution of demonstrated expert behavior, we designed a “decoy waypoints” experiment.</a:t>
                </a:r>
              </a:p>
              <a:p>
                <a:pPr lvl="1"/>
                <a:r>
                  <a:rPr lang="en-US" dirty="0"/>
                  <a:t>Navigating with high-variance waypoints. </a:t>
                </a:r>
              </a:p>
              <a:p>
                <a:pPr lvl="2"/>
                <a:r>
                  <a:rPr lang="en-US" dirty="0"/>
                  <a:t>Half of the waypoints are highly perturbed versions of the other half, serving as distractions for our Gaussian Final-State Mixture imitative planner. </a:t>
                </a:r>
              </a:p>
              <a:p>
                <a:pPr lvl="1"/>
                <a:r>
                  <a:rPr lang="en-US" dirty="0"/>
                  <a:t>Navigating with waypoints on the wrong side of the road. </a:t>
                </a:r>
              </a:p>
              <a:p>
                <a:r>
                  <a:rPr lang="en-US" dirty="0"/>
                  <a:t>The planned path still stays on the road to mimic the expert behavior, rather than following the goals blindly, thanks to the learned imitation prior </a:t>
                </a:r>
                <a14:m>
                  <m:oMath xmlns:m="http://schemas.openxmlformats.org/officeDocument/2006/math">
                    <m:r>
                      <a:rPr lang="en-US" i="1" dirty="0">
                        <a:latin typeface="Cambria Math" panose="02040503050406030204" pitchFamily="18" charset="0"/>
                      </a:rPr>
                      <m:t>𝑞</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r>
                      <a:rPr lang="en-US" i="1" dirty="0">
                        <a:latin typeface="Cambria Math" panose="02040503050406030204" pitchFamily="18" charset="0"/>
                      </a:rPr>
                      <m:t>)</m:t>
                    </m:r>
                  </m:oMath>
                </a14:m>
                <a:r>
                  <a:rPr lang="en-US" dirty="0"/>
                  <a:t>, which outweighs the influence of bad goals </a:t>
                </a:r>
                <a14:m>
                  <m:oMath xmlns:m="http://schemas.openxmlformats.org/officeDocument/2006/math">
                    <m:r>
                      <a:rPr lang="en-US" i="1" dirty="0">
                        <a:latin typeface="Cambria Math" panose="02040503050406030204" pitchFamily="18" charset="0"/>
                      </a:rPr>
                      <m:t>𝑝</m:t>
                    </m:r>
                    <m:d>
                      <m:dPr>
                        <m:ctrlPr>
                          <a:rPr lang="en-US" i="1" dirty="0">
                            <a:latin typeface="Cambria Math" panose="02040503050406030204" pitchFamily="18" charset="0"/>
                          </a:rPr>
                        </m:ctrlPr>
                      </m:dPr>
                      <m:e>
                        <m:r>
                          <a:rPr lang="en-US" i="1">
                            <a:latin typeface="Cambria Math" panose="02040503050406030204" pitchFamily="18" charset="0"/>
                          </a:rPr>
                          <m:t>𝒢</m:t>
                        </m:r>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Sub>
                        <m:r>
                          <a:rPr lang="en-US" i="1" dirty="0">
                            <a:latin typeface="Cambria Math" panose="02040503050406030204" pitchFamily="18" charset="0"/>
                          </a:rPr>
                          <m:t>,</m:t>
                        </m:r>
                        <m:r>
                          <a:rPr lang="en-US" i="1" dirty="0">
                            <a:latin typeface="Cambria Math" panose="02040503050406030204" pitchFamily="18" charset="0"/>
                          </a:rPr>
                          <m:t>𝜙</m:t>
                        </m:r>
                      </m:e>
                    </m:d>
                  </m:oMath>
                </a14:m>
                <a:r>
                  <a:rPr lang="en-US" dirty="0"/>
                  <a:t> when computing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panose="02040503050406030204" pitchFamily="18" charset="0"/>
                          </a:rPr>
                          <m:t>∗</m:t>
                        </m:r>
                      </m:sup>
                    </m:sSubSup>
                  </m:oMath>
                </a14:m>
                <a:r>
                  <a:rPr lang="en-US" dirty="0"/>
                  <a:t>, if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𝒢</m:t>
                        </m:r>
                      </m:e>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𝜙</m:t>
                        </m:r>
                      </m:e>
                    </m:d>
                  </m:oMath>
                </a14:m>
                <a:r>
                  <a:rPr lang="en-US" dirty="0"/>
                  <a:t> has high variance (with large </a:t>
                </a:r>
                <a14:m>
                  <m:oMath xmlns:m="http://schemas.openxmlformats.org/officeDocument/2006/math">
                    <m:r>
                      <a:rPr lang="en-US" i="1">
                        <a:latin typeface="Cambria Math" panose="02040503050406030204" pitchFamily="18" charset="0"/>
                      </a:rPr>
                      <m:t>𝜖</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B37BE2B0-4094-4D04-84E4-FB3DCF0585FF}"/>
                  </a:ext>
                </a:extLst>
              </p:cNvPr>
              <p:cNvSpPr>
                <a:spLocks noGrp="1" noRot="1" noChangeAspect="1" noMove="1" noResize="1" noEditPoints="1" noAdjustHandles="1" noChangeArrowheads="1" noChangeShapeType="1" noTextEdit="1"/>
              </p:cNvSpPr>
              <p:nvPr>
                <p:ph idx="1"/>
              </p:nvPr>
            </p:nvSpPr>
            <p:spPr>
              <a:xfrm>
                <a:off x="228600" y="1057954"/>
                <a:ext cx="8610600" cy="2819400"/>
              </a:xfrm>
              <a:blipFill>
                <a:blip r:embed="rId3"/>
                <a:stretch>
                  <a:fillRect l="-637" t="-324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CD84D1E5-5FC6-41BC-802B-4340F91B06A6}"/>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Picture 4">
            <a:extLst>
              <a:ext uri="{FF2B5EF4-FFF2-40B4-BE49-F238E27FC236}">
                <a16:creationId xmlns:a16="http://schemas.microsoft.com/office/drawing/2014/main" id="{50040710-DCB6-428A-900F-912D494592BA}"/>
              </a:ext>
            </a:extLst>
          </p:cNvPr>
          <p:cNvPicPr>
            <a:picLocks noChangeAspect="1"/>
          </p:cNvPicPr>
          <p:nvPr/>
        </p:nvPicPr>
        <p:blipFill>
          <a:blip r:embed="rId4"/>
          <a:stretch>
            <a:fillRect/>
          </a:stretch>
        </p:blipFill>
        <p:spPr>
          <a:xfrm>
            <a:off x="0" y="4025023"/>
            <a:ext cx="9144000" cy="2627249"/>
          </a:xfrm>
          <a:prstGeom prst="rect">
            <a:avLst/>
          </a:prstGeom>
        </p:spPr>
      </p:pic>
    </p:spTree>
    <p:extLst>
      <p:ext uri="{BB962C8B-B14F-4D97-AF65-F5344CB8AC3E}">
        <p14:creationId xmlns:p14="http://schemas.microsoft.com/office/powerpoint/2010/main" val="3592852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3F3EC-AD3F-4C42-98E6-8222AE221735}"/>
              </a:ext>
            </a:extLst>
          </p:cNvPr>
          <p:cNvSpPr>
            <a:spLocks noGrp="1"/>
          </p:cNvSpPr>
          <p:nvPr>
            <p:ph type="title"/>
          </p:nvPr>
        </p:nvSpPr>
        <p:spPr/>
        <p:txBody>
          <a:bodyPr/>
          <a:lstStyle/>
          <a:p>
            <a:r>
              <a:rPr lang="en-US" dirty="0"/>
              <a:t>BC vs. DPL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119887-B68A-4F58-BF4E-F5F55716DCC1}"/>
                  </a:ext>
                </a:extLst>
              </p:cNvPr>
              <p:cNvSpPr>
                <a:spLocks noGrp="1"/>
              </p:cNvSpPr>
              <p:nvPr>
                <p:ph idx="1"/>
              </p:nvPr>
            </p:nvSpPr>
            <p:spPr>
              <a:xfrm>
                <a:off x="457200" y="1295400"/>
                <a:ext cx="6641538" cy="5479110"/>
              </a:xfrm>
            </p:spPr>
            <p:txBody>
              <a:bodyPr>
                <a:normAutofit fontScale="70000" lnSpcReduction="20000"/>
              </a:bodyPr>
              <a:lstStyle/>
              <a:p>
                <a:r>
                  <a:rPr lang="en-US" dirty="0"/>
                  <a:t>BC: </a:t>
                </a:r>
                <a14:m>
                  <m:oMath xmlns:m="http://schemas.openxmlformats.org/officeDocument/2006/math">
                    <m:func>
                      <m:funcPr>
                        <m:ctrlPr>
                          <a:rPr lang="en-US" b="0" i="1" smtClean="0">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𝜃</m:t>
                            </m:r>
                          </m:sub>
                        </m:sSub>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e>
                            </m:d>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m:t>
                                </m:r>
                              </m:sup>
                            </m:sSup>
                          </m:sub>
                        </m:sSub>
                      </m:e>
                    </m:func>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b="0" i="1" smtClean="0">
                        <a:latin typeface="Cambria Math" panose="02040503050406030204" pitchFamily="18" charset="0"/>
                      </a:rPr>
                      <m:t>) </m:t>
                    </m:r>
                  </m:oMath>
                </a14:m>
                <a:endParaRPr lang="en-US" dirty="0"/>
              </a:p>
              <a:p>
                <a:pPr lvl="1"/>
                <a:r>
                  <a:rPr lang="en-US" dirty="0"/>
                  <a:t>Assuming perfect imitation so far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𝑃</m:t>
                        </m:r>
                      </m:e>
                      <m:sup>
                        <m:r>
                          <a:rPr lang="en-US" i="1">
                            <a:latin typeface="Cambria Math" panose="02040503050406030204" pitchFamily="18" charset="0"/>
                          </a:rPr>
                          <m:t>∗</m:t>
                        </m:r>
                      </m:sup>
                    </m:sSup>
                  </m:oMath>
                </a14:m>
                <a:r>
                  <a:rPr lang="en-US" dirty="0"/>
                  <a:t>), learn to continue imitating perfectly, where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𝑃</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m:t>
                        </m:r>
                      </m:e>
                      <m:e>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m:t>
                            </m:r>
                          </m:sup>
                        </m:sSup>
                      </m:e>
                    </m:d>
                  </m:oMath>
                </a14:m>
                <a:r>
                  <a:rPr lang="en-US" dirty="0"/>
                  <a:t> (distribution of states visited by expert)</a:t>
                </a:r>
              </a:p>
              <a:p>
                <a:pPr lvl="1"/>
                <a:r>
                  <a:rPr lang="en-US" dirty="0"/>
                  <a:t>Minimize 1-step deviation error along expert trajectories</a:t>
                </a:r>
              </a:p>
              <a:p>
                <a:pPr lvl="1"/>
                <a:r>
                  <a:rPr lang="en-US" dirty="0">
                    <a:solidFill>
                      <a:srgbClr val="FF0000"/>
                    </a:solidFill>
                  </a:rPr>
                  <a:t>Distribution provided exogenously from expert demos </a:t>
                </a:r>
              </a:p>
              <a:p>
                <a:pPr lvl="2"/>
                <a:r>
                  <a:rPr lang="en-US" dirty="0"/>
                  <a:t>Agent is a passenger. Its own actions are never carried out. At every timestep, it computes the loss function that measures difference between its own action by its policy at current timestep with that of the expert.</a:t>
                </a:r>
              </a:p>
              <a:p>
                <a:r>
                  <a:rPr lang="en-US" dirty="0"/>
                  <a:t>DPL:</a:t>
                </a:r>
              </a:p>
              <a:p>
                <a:pPr lvl="1"/>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argmin</m:t>
                            </m:r>
                          </m:e>
                          <m:sub>
                            <m:r>
                              <a:rPr lang="en-US" i="1">
                                <a:latin typeface="Cambria Math" panose="02040503050406030204" pitchFamily="18" charset="0"/>
                              </a:rPr>
                              <m:t>𝜃</m:t>
                            </m:r>
                          </m:sub>
                        </m:sSub>
                      </m:fName>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𝑠</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e>
                            </m:d>
                          </m:sub>
                        </m:sSub>
                      </m:e>
                    </m:func>
                    <m:r>
                      <a:rPr lang="en-US" i="1">
                        <a:latin typeface="Cambria Math" panose="02040503050406030204" pitchFamily="18" charset="0"/>
                      </a:rPr>
                      <m:t>𝐿</m:t>
                    </m:r>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oMath>
                </a14:m>
                <a:endParaRPr lang="en-US" dirty="0"/>
              </a:p>
              <a:p>
                <a:pPr lvl="1"/>
                <a:r>
                  <a:rPr lang="en-US" dirty="0">
                    <a:solidFill>
                      <a:srgbClr val="FF0000"/>
                    </a:solidFill>
                  </a:rPr>
                  <a:t>Distribution depends on agent’s rollout based on current policy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𝜋</m:t>
                        </m:r>
                      </m:e>
                      <m:sub>
                        <m:r>
                          <a:rPr lang="en-US" i="1">
                            <a:solidFill>
                              <a:srgbClr val="FF0000"/>
                            </a:solidFill>
                            <a:latin typeface="Cambria Math" panose="02040503050406030204" pitchFamily="18" charset="0"/>
                          </a:rPr>
                          <m:t>𝜃</m:t>
                        </m:r>
                      </m:sub>
                    </m:sSub>
                  </m:oMath>
                </a14:m>
                <a:r>
                  <a:rPr lang="en-US" dirty="0">
                    <a:solidFill>
                      <a:srgbClr val="FF0000"/>
                    </a:solidFill>
                  </a:rPr>
                  <a:t> </a:t>
                </a:r>
              </a:p>
              <a:p>
                <a:pPr lvl="2"/>
                <a:r>
                  <a:rPr lang="en-US" dirty="0"/>
                  <a:t>Agent is the driver that carries out its own action at every timestep, while computing the loss function that measures difference between its action/policy at current timestep with that of the expert.</a:t>
                </a:r>
              </a:p>
            </p:txBody>
          </p:sp>
        </mc:Choice>
        <mc:Fallback xmlns="">
          <p:sp>
            <p:nvSpPr>
              <p:cNvPr id="3" name="Content Placeholder 2">
                <a:extLst>
                  <a:ext uri="{FF2B5EF4-FFF2-40B4-BE49-F238E27FC236}">
                    <a16:creationId xmlns:a16="http://schemas.microsoft.com/office/drawing/2014/main" id="{FC119887-B68A-4F58-BF4E-F5F55716DCC1}"/>
                  </a:ext>
                </a:extLst>
              </p:cNvPr>
              <p:cNvSpPr>
                <a:spLocks noGrp="1" noRot="1" noChangeAspect="1" noMove="1" noResize="1" noEditPoints="1" noAdjustHandles="1" noChangeArrowheads="1" noChangeShapeType="1" noTextEdit="1"/>
              </p:cNvSpPr>
              <p:nvPr>
                <p:ph idx="1"/>
              </p:nvPr>
            </p:nvSpPr>
            <p:spPr>
              <a:xfrm>
                <a:off x="457200" y="1295400"/>
                <a:ext cx="6641538" cy="5479110"/>
              </a:xfrm>
              <a:blipFill>
                <a:blip r:embed="rId3"/>
                <a:stretch>
                  <a:fillRect l="-1010" t="-1782" r="-110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FA05475-D0AE-454C-B6E3-E1A4F18ED80A}"/>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6</a:t>
            </a:fld>
            <a:endParaRPr lang="en-US" altLang="zh-CN"/>
          </a:p>
        </p:txBody>
      </p:sp>
      <p:pic>
        <p:nvPicPr>
          <p:cNvPr id="6" name="Picture 5">
            <a:extLst>
              <a:ext uri="{FF2B5EF4-FFF2-40B4-BE49-F238E27FC236}">
                <a16:creationId xmlns:a16="http://schemas.microsoft.com/office/drawing/2014/main" id="{1347477C-3F45-43BC-AB4B-7803507DB742}"/>
              </a:ext>
            </a:extLst>
          </p:cNvPr>
          <p:cNvPicPr>
            <a:picLocks noChangeAspect="1"/>
          </p:cNvPicPr>
          <p:nvPr/>
        </p:nvPicPr>
        <p:blipFill>
          <a:blip r:embed="rId4"/>
          <a:stretch>
            <a:fillRect/>
          </a:stretch>
        </p:blipFill>
        <p:spPr>
          <a:xfrm>
            <a:off x="7098738" y="1447800"/>
            <a:ext cx="1969062" cy="4219418"/>
          </a:xfrm>
          <a:prstGeom prst="rect">
            <a:avLst/>
          </a:prstGeom>
        </p:spPr>
      </p:pic>
    </p:spTree>
    <p:extLst>
      <p:ext uri="{BB962C8B-B14F-4D97-AF65-F5344CB8AC3E}">
        <p14:creationId xmlns:p14="http://schemas.microsoft.com/office/powerpoint/2010/main" val="11394024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109D-FF94-4320-81DE-2551AB917A96}"/>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985B817B-387A-4C9F-8049-0B55D6F6295D}"/>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FFD7C37C-5164-4AFC-90CC-4BD0C5E90CB9}"/>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6" name="Picture 5">
            <a:extLst>
              <a:ext uri="{FF2B5EF4-FFF2-40B4-BE49-F238E27FC236}">
                <a16:creationId xmlns:a16="http://schemas.microsoft.com/office/drawing/2014/main" id="{0E89178A-E183-4801-8AC4-D785E129DEC1}"/>
              </a:ext>
            </a:extLst>
          </p:cNvPr>
          <p:cNvPicPr>
            <a:picLocks noChangeAspect="1"/>
          </p:cNvPicPr>
          <p:nvPr/>
        </p:nvPicPr>
        <p:blipFill>
          <a:blip r:embed="rId2"/>
          <a:stretch>
            <a:fillRect/>
          </a:stretch>
        </p:blipFill>
        <p:spPr>
          <a:xfrm>
            <a:off x="1716053" y="15510"/>
            <a:ext cx="5711894" cy="6858000"/>
          </a:xfrm>
          <a:prstGeom prst="rect">
            <a:avLst/>
          </a:prstGeom>
        </p:spPr>
      </p:pic>
    </p:spTree>
    <p:extLst>
      <p:ext uri="{BB962C8B-B14F-4D97-AF65-F5344CB8AC3E}">
        <p14:creationId xmlns:p14="http://schemas.microsoft.com/office/powerpoint/2010/main" val="34665603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2F66D-2FAB-4A95-BCF4-E20CE6352722}"/>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8A58D833-3845-411B-8CE4-ECA9F01B6A27}"/>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56598E1-5285-41DB-A6BB-A3C186D9C061}"/>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pic>
        <p:nvPicPr>
          <p:cNvPr id="5" name="Picture 4">
            <a:extLst>
              <a:ext uri="{FF2B5EF4-FFF2-40B4-BE49-F238E27FC236}">
                <a16:creationId xmlns:a16="http://schemas.microsoft.com/office/drawing/2014/main" id="{7402CFC4-7D37-4409-A035-C1701C4F9F5B}"/>
              </a:ext>
            </a:extLst>
          </p:cNvPr>
          <p:cNvPicPr>
            <a:picLocks noChangeAspect="1"/>
          </p:cNvPicPr>
          <p:nvPr/>
        </p:nvPicPr>
        <p:blipFill>
          <a:blip r:embed="rId2"/>
          <a:stretch>
            <a:fillRect/>
          </a:stretch>
        </p:blipFill>
        <p:spPr>
          <a:xfrm>
            <a:off x="24882" y="1524000"/>
            <a:ext cx="8926128" cy="4172102"/>
          </a:xfrm>
          <a:prstGeom prst="rect">
            <a:avLst/>
          </a:prstGeom>
        </p:spPr>
      </p:pic>
    </p:spTree>
    <p:extLst>
      <p:ext uri="{BB962C8B-B14F-4D97-AF65-F5344CB8AC3E}">
        <p14:creationId xmlns:p14="http://schemas.microsoft.com/office/powerpoint/2010/main" val="4151380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4C91D-4CF5-40CC-8EAB-3280D44850DA}"/>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1738ED5B-37A7-4DE5-9AAE-7C142B62F77A}"/>
              </a:ext>
            </a:extLst>
          </p:cNvPr>
          <p:cNvSpPr>
            <a:spLocks noGrp="1"/>
          </p:cNvSpPr>
          <p:nvPr>
            <p:ph idx="1"/>
          </p:nvPr>
        </p:nvSpPr>
        <p:spPr/>
        <p:txBody>
          <a:bodyPr>
            <a:normAutofit fontScale="77500" lnSpcReduction="20000"/>
          </a:bodyPr>
          <a:lstStyle/>
          <a:p>
            <a:r>
              <a:rPr lang="en-US" dirty="0"/>
              <a:t>We proposed “Imitative Models” to combine the benefits of IL and MBRL. Imitative Models are probabilistic predictive models able to plan interpretable expert-like trajectories to achieve new goals. </a:t>
            </a:r>
          </a:p>
          <a:p>
            <a:r>
              <a:rPr lang="en-US" dirty="0">
                <a:solidFill>
                  <a:srgbClr val="FF0000"/>
                </a:solidFill>
              </a:rPr>
              <a:t>Inference with an Imitative Model resembles trajectory optimization in MBRL</a:t>
            </a:r>
            <a:r>
              <a:rPr lang="en-US" dirty="0"/>
              <a:t>, enabling it to both incorporate new goals and plan to them at test-time, which IL cannot. </a:t>
            </a:r>
          </a:p>
          <a:p>
            <a:r>
              <a:rPr lang="en-US" dirty="0">
                <a:solidFill>
                  <a:srgbClr val="FF0000"/>
                </a:solidFill>
              </a:rPr>
              <a:t>Learning an Imitative Model resembles offline IL</a:t>
            </a:r>
            <a:r>
              <a:rPr lang="en-US" dirty="0"/>
              <a:t>, enabling it to circumvent the difficult reward-engineering and costly online data collection necessities of MBRL.</a:t>
            </a:r>
          </a:p>
          <a:p>
            <a:r>
              <a:rPr lang="en-US" dirty="0"/>
              <a:t>ICLR 2020 Talk:</a:t>
            </a:r>
          </a:p>
          <a:p>
            <a:pPr lvl="1"/>
            <a:r>
              <a:rPr lang="en-US" dirty="0"/>
              <a:t>https://iclr.cc/virtual_2020/poster_Skl4mRNYDr.html</a:t>
            </a:r>
            <a:endParaRPr lang="en-SE" dirty="0"/>
          </a:p>
        </p:txBody>
      </p:sp>
      <p:sp>
        <p:nvSpPr>
          <p:cNvPr id="4" name="Slide Number Placeholder 3">
            <a:extLst>
              <a:ext uri="{FF2B5EF4-FFF2-40B4-BE49-F238E27FC236}">
                <a16:creationId xmlns:a16="http://schemas.microsoft.com/office/drawing/2014/main" id="{E28C144A-8CDA-408E-92BF-0B3D3F20FF0A}"/>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Tree>
    <p:extLst>
      <p:ext uri="{BB962C8B-B14F-4D97-AF65-F5344CB8AC3E}">
        <p14:creationId xmlns:p14="http://schemas.microsoft.com/office/powerpoint/2010/main" val="12263581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6B835-FC03-4DB6-8C00-BB2563B9F809}"/>
              </a:ext>
            </a:extLst>
          </p:cNvPr>
          <p:cNvSpPr>
            <a:spLocks noGrp="1"/>
          </p:cNvSpPr>
          <p:nvPr>
            <p:ph type="title"/>
          </p:nvPr>
        </p:nvSpPr>
        <p:spPr/>
        <p:txBody>
          <a:bodyPr/>
          <a:lstStyle/>
          <a:p>
            <a:r>
              <a:rPr lang="en-US" dirty="0">
                <a:solidFill>
                  <a:srgbClr val="FF0000"/>
                </a:solidFill>
              </a:rPr>
              <a:t>Hierarchical IL and IL/RL [Le 2018]</a:t>
            </a:r>
            <a:endParaRPr lang="en-SE" dirty="0">
              <a:solidFill>
                <a:srgbClr val="FF0000"/>
              </a:solidFill>
            </a:endParaRPr>
          </a:p>
        </p:txBody>
      </p:sp>
      <p:sp>
        <p:nvSpPr>
          <p:cNvPr id="3" name="Content Placeholder 2">
            <a:extLst>
              <a:ext uri="{FF2B5EF4-FFF2-40B4-BE49-F238E27FC236}">
                <a16:creationId xmlns:a16="http://schemas.microsoft.com/office/drawing/2014/main" id="{0BA6AB02-E8BF-489D-9D0F-8BB7CBCDFFD3}"/>
              </a:ext>
            </a:extLst>
          </p:cNvPr>
          <p:cNvSpPr>
            <a:spLocks noGrp="1"/>
          </p:cNvSpPr>
          <p:nvPr>
            <p:ph idx="1"/>
          </p:nvPr>
        </p:nvSpPr>
        <p:spPr/>
        <p:txBody>
          <a:bodyPr/>
          <a:lstStyle/>
          <a:p>
            <a:r>
              <a:rPr lang="en-US" dirty="0"/>
              <a:t>Le, Hoang M., et al. "Hierarchical imitation and reinforcement learning." </a:t>
            </a:r>
            <a:r>
              <a:rPr lang="en-US" i="1" dirty="0" err="1"/>
              <a:t>arXiv</a:t>
            </a:r>
            <a:r>
              <a:rPr lang="en-US" i="1" dirty="0"/>
              <a:t> preprint arXiv:1803.00590</a:t>
            </a:r>
            <a:r>
              <a:rPr lang="en-US" dirty="0"/>
              <a:t> (2018). (Caltech)</a:t>
            </a:r>
            <a:endParaRPr lang="en-SE" dirty="0"/>
          </a:p>
        </p:txBody>
      </p:sp>
      <p:sp>
        <p:nvSpPr>
          <p:cNvPr id="4" name="Slide Number Placeholder 3">
            <a:extLst>
              <a:ext uri="{FF2B5EF4-FFF2-40B4-BE49-F238E27FC236}">
                <a16:creationId xmlns:a16="http://schemas.microsoft.com/office/drawing/2014/main" id="{B70220B3-6946-4C76-81C7-E2368B2FB34A}"/>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sp>
        <p:nvSpPr>
          <p:cNvPr id="5" name="Rectangle 4">
            <a:extLst>
              <a:ext uri="{FF2B5EF4-FFF2-40B4-BE49-F238E27FC236}">
                <a16:creationId xmlns:a16="http://schemas.microsoft.com/office/drawing/2014/main" id="{ED0E8F83-0C23-4128-9D1A-3DDAE8164059}"/>
              </a:ext>
            </a:extLst>
          </p:cNvPr>
          <p:cNvSpPr/>
          <p:nvPr/>
        </p:nvSpPr>
        <p:spPr>
          <a:xfrm>
            <a:off x="3200400" y="6583362"/>
            <a:ext cx="2895600" cy="246221"/>
          </a:xfrm>
          <a:prstGeom prst="rect">
            <a:avLst/>
          </a:prstGeom>
        </p:spPr>
        <p:txBody>
          <a:bodyPr wrap="square">
            <a:spAutoFit/>
          </a:bodyPr>
          <a:lstStyle/>
          <a:p>
            <a:r>
              <a:rPr lang="en-US" sz="1000" dirty="0"/>
              <a:t>https://sites.google.com/view/hierarchical-il-rl</a:t>
            </a:r>
            <a:endParaRPr lang="en-SE" sz="1000" dirty="0"/>
          </a:p>
        </p:txBody>
      </p:sp>
    </p:spTree>
    <p:extLst>
      <p:ext uri="{BB962C8B-B14F-4D97-AF65-F5344CB8AC3E}">
        <p14:creationId xmlns:p14="http://schemas.microsoft.com/office/powerpoint/2010/main" val="4114619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CD048-07CB-4272-A67F-C1AF057E4F31}"/>
              </a:ext>
            </a:extLst>
          </p:cNvPr>
          <p:cNvSpPr>
            <a:spLocks noGrp="1"/>
          </p:cNvSpPr>
          <p:nvPr>
            <p:ph type="title"/>
          </p:nvPr>
        </p:nvSpPr>
        <p:spPr/>
        <p:txBody>
          <a:bodyPr/>
          <a:lstStyle/>
          <a:p>
            <a:r>
              <a:rPr lang="en-US" dirty="0"/>
              <a:t>Abstract</a:t>
            </a:r>
            <a:endParaRPr lang="en-SE" dirty="0"/>
          </a:p>
        </p:txBody>
      </p:sp>
      <p:sp>
        <p:nvSpPr>
          <p:cNvPr id="3" name="Content Placeholder 2">
            <a:extLst>
              <a:ext uri="{FF2B5EF4-FFF2-40B4-BE49-F238E27FC236}">
                <a16:creationId xmlns:a16="http://schemas.microsoft.com/office/drawing/2014/main" id="{45418CD7-AA7F-4A24-843C-BBCC2C172AD6}"/>
              </a:ext>
            </a:extLst>
          </p:cNvPr>
          <p:cNvSpPr>
            <a:spLocks noGrp="1"/>
          </p:cNvSpPr>
          <p:nvPr>
            <p:ph idx="1"/>
          </p:nvPr>
        </p:nvSpPr>
        <p:spPr/>
        <p:txBody>
          <a:bodyPr>
            <a:normAutofit fontScale="70000" lnSpcReduction="20000"/>
          </a:bodyPr>
          <a:lstStyle/>
          <a:p>
            <a:r>
              <a:rPr lang="en-US" dirty="0"/>
              <a:t>We study how to effectively leverage expert feedback to learn sequential decision-making policies. We focus on problems with sparse rewards and long time horizons, which typically pose significant challenges in reinforcement learning. We propose an algorithmic framework, called </a:t>
            </a:r>
            <a:r>
              <a:rPr lang="en-US" dirty="0">
                <a:solidFill>
                  <a:srgbClr val="FF0000"/>
                </a:solidFill>
              </a:rPr>
              <a:t>hierarchical guidance</a:t>
            </a:r>
            <a:r>
              <a:rPr lang="en-US" dirty="0"/>
              <a:t>, that leverages the hierarchical structure of the underlying problem to integrate different modes of expert interaction. Our framework can incorporate different combinations of imitation learning (IL) and reinforcement learning (RL) at different levels, leading to dramatic reductions in both expert effort and cost of exploration. Using long-horizon benchmarks, including Montezuma’s Revenge, we demonstrate that our approach can learn significantly faster than hierarchical RL, and be significantly more label-efficient than standard IL. We also theoretically analyze labeling cost for certain instantiations of our framework.</a:t>
            </a:r>
            <a:endParaRPr lang="en-SE" dirty="0"/>
          </a:p>
        </p:txBody>
      </p:sp>
      <p:sp>
        <p:nvSpPr>
          <p:cNvPr id="4" name="Slide Number Placeholder 3">
            <a:extLst>
              <a:ext uri="{FF2B5EF4-FFF2-40B4-BE49-F238E27FC236}">
                <a16:creationId xmlns:a16="http://schemas.microsoft.com/office/drawing/2014/main" id="{5394A112-384F-4F01-B2EA-470FC013725D}"/>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spTree>
    <p:extLst>
      <p:ext uri="{BB962C8B-B14F-4D97-AF65-F5344CB8AC3E}">
        <p14:creationId xmlns:p14="http://schemas.microsoft.com/office/powerpoint/2010/main" val="17153265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6D716-E203-4410-B540-D934F657BB4B}"/>
              </a:ext>
            </a:extLst>
          </p:cNvPr>
          <p:cNvSpPr>
            <a:spLocks noGrp="1"/>
          </p:cNvSpPr>
          <p:nvPr>
            <p:ph type="title"/>
          </p:nvPr>
        </p:nvSpPr>
        <p:spPr/>
        <p:txBody>
          <a:bodyPr/>
          <a:lstStyle/>
          <a:p>
            <a:r>
              <a:rPr lang="en-US" dirty="0"/>
              <a:t>Montezuma’s Revenge</a:t>
            </a:r>
            <a:endParaRPr lang="en-SE" dirty="0"/>
          </a:p>
        </p:txBody>
      </p:sp>
      <p:sp>
        <p:nvSpPr>
          <p:cNvPr id="3" name="Content Placeholder 2">
            <a:extLst>
              <a:ext uri="{FF2B5EF4-FFF2-40B4-BE49-F238E27FC236}">
                <a16:creationId xmlns:a16="http://schemas.microsoft.com/office/drawing/2014/main" id="{3B430525-AECF-4BAF-885F-A8E36E8ABF08}"/>
              </a:ext>
            </a:extLst>
          </p:cNvPr>
          <p:cNvSpPr>
            <a:spLocks noGrp="1"/>
          </p:cNvSpPr>
          <p:nvPr>
            <p:ph idx="1"/>
          </p:nvPr>
        </p:nvSpPr>
        <p:spPr>
          <a:xfrm>
            <a:off x="457200" y="1295400"/>
            <a:ext cx="4435784" cy="5479110"/>
          </a:xfrm>
        </p:spPr>
        <p:txBody>
          <a:bodyPr>
            <a:normAutofit fontScale="77500" lnSpcReduction="20000"/>
          </a:bodyPr>
          <a:lstStyle/>
          <a:p>
            <a:r>
              <a:rPr lang="en-US" dirty="0"/>
              <a:t>Challenge: rewards are too sparse, player has to make many moves before receiving any reward.</a:t>
            </a:r>
          </a:p>
          <a:p>
            <a:r>
              <a:rPr lang="en-US" dirty="0"/>
              <a:t>Positive rewards: picking up the key (reward of 100), using the key to open the door (reward of 300). Optimal execution of this sequence of actions requires more than 200 primitive actions. </a:t>
            </a:r>
          </a:p>
          <a:p>
            <a:r>
              <a:rPr lang="en-US" dirty="0"/>
              <a:t>Several standard RL approaches failed to get any reward.</a:t>
            </a:r>
            <a:endParaRPr lang="en-SE" dirty="0"/>
          </a:p>
        </p:txBody>
      </p:sp>
      <p:sp>
        <p:nvSpPr>
          <p:cNvPr id="4" name="Slide Number Placeholder 3">
            <a:extLst>
              <a:ext uri="{FF2B5EF4-FFF2-40B4-BE49-F238E27FC236}">
                <a16:creationId xmlns:a16="http://schemas.microsoft.com/office/drawing/2014/main" id="{8CD652DE-6CCE-4C4A-8508-2207B13B8043}"/>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1026" name="Picture 2">
            <a:extLst>
              <a:ext uri="{FF2B5EF4-FFF2-40B4-BE49-F238E27FC236}">
                <a16:creationId xmlns:a16="http://schemas.microsoft.com/office/drawing/2014/main" id="{87555805-F9C6-433C-B4AE-A7C035A6169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1314956"/>
            <a:ext cx="3886200" cy="5100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3310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BE75A-E1E8-428D-B898-E5D0E4922E6B}"/>
              </a:ext>
            </a:extLst>
          </p:cNvPr>
          <p:cNvSpPr>
            <a:spLocks noGrp="1"/>
          </p:cNvSpPr>
          <p:nvPr>
            <p:ph type="title"/>
          </p:nvPr>
        </p:nvSpPr>
        <p:spPr/>
        <p:txBody>
          <a:bodyPr/>
          <a:lstStyle/>
          <a:p>
            <a:r>
              <a:rPr lang="en-US" dirty="0"/>
              <a:t>IL to the Rescue?</a:t>
            </a:r>
            <a:endParaRPr lang="en-SE" dirty="0"/>
          </a:p>
        </p:txBody>
      </p:sp>
      <p:sp>
        <p:nvSpPr>
          <p:cNvPr id="3" name="Content Placeholder 2">
            <a:extLst>
              <a:ext uri="{FF2B5EF4-FFF2-40B4-BE49-F238E27FC236}">
                <a16:creationId xmlns:a16="http://schemas.microsoft.com/office/drawing/2014/main" id="{C7321F8B-EB75-478B-8AEA-DF3E65D57B11}"/>
              </a:ext>
            </a:extLst>
          </p:cNvPr>
          <p:cNvSpPr>
            <a:spLocks noGrp="1"/>
          </p:cNvSpPr>
          <p:nvPr>
            <p:ph idx="1"/>
          </p:nvPr>
        </p:nvSpPr>
        <p:spPr/>
        <p:txBody>
          <a:bodyPr/>
          <a:lstStyle/>
          <a:p>
            <a:r>
              <a:rPr lang="en-US" dirty="0"/>
              <a:t>IL shortcuts exploration by observing and imitating expert </a:t>
            </a:r>
          </a:p>
          <a:p>
            <a:r>
              <a:rPr lang="en-US" dirty="0"/>
              <a:t>A limitation of existing IL approaches is that they may require a large amount of demonstration data in long-horizon problems. But expert labels may be costly (effort, money…)</a:t>
            </a:r>
          </a:p>
          <a:p>
            <a:r>
              <a:rPr lang="en-US" dirty="0"/>
              <a:t>Question addressed: when experts are available, how can we leverage their labels/feedback effectively?</a:t>
            </a:r>
            <a:endParaRPr lang="en-SE" dirty="0"/>
          </a:p>
        </p:txBody>
      </p:sp>
      <p:sp>
        <p:nvSpPr>
          <p:cNvPr id="4" name="Slide Number Placeholder 3">
            <a:extLst>
              <a:ext uri="{FF2B5EF4-FFF2-40B4-BE49-F238E27FC236}">
                <a16:creationId xmlns:a16="http://schemas.microsoft.com/office/drawing/2014/main" id="{179D30E0-EE87-4C22-88A0-06C9E87AC7B1}"/>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spTree>
    <p:extLst>
      <p:ext uri="{BB962C8B-B14F-4D97-AF65-F5344CB8AC3E}">
        <p14:creationId xmlns:p14="http://schemas.microsoft.com/office/powerpoint/2010/main" val="1542681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D9DF-258B-4E6C-A9CC-624F9A740C70}"/>
              </a:ext>
            </a:extLst>
          </p:cNvPr>
          <p:cNvSpPr>
            <a:spLocks noGrp="1"/>
          </p:cNvSpPr>
          <p:nvPr>
            <p:ph type="title"/>
          </p:nvPr>
        </p:nvSpPr>
        <p:spPr/>
        <p:txBody>
          <a:bodyPr/>
          <a:lstStyle/>
          <a:p>
            <a:r>
              <a:rPr lang="en-US" dirty="0"/>
              <a:t>Contributions</a:t>
            </a:r>
            <a:endParaRPr lang="en-SE" dirty="0"/>
          </a:p>
        </p:txBody>
      </p:sp>
      <p:sp>
        <p:nvSpPr>
          <p:cNvPr id="3" name="Content Placeholder 2">
            <a:extLst>
              <a:ext uri="{FF2B5EF4-FFF2-40B4-BE49-F238E27FC236}">
                <a16:creationId xmlns:a16="http://schemas.microsoft.com/office/drawing/2014/main" id="{B9AFCBC9-136B-471B-BEC7-28A325A38719}"/>
              </a:ext>
            </a:extLst>
          </p:cNvPr>
          <p:cNvSpPr>
            <a:spLocks noGrp="1"/>
          </p:cNvSpPr>
          <p:nvPr>
            <p:ph idx="1"/>
          </p:nvPr>
        </p:nvSpPr>
        <p:spPr/>
        <p:txBody>
          <a:bodyPr/>
          <a:lstStyle/>
          <a:p>
            <a:r>
              <a:rPr lang="en-US" dirty="0"/>
              <a:t>Hierarchical IL</a:t>
            </a:r>
          </a:p>
          <a:p>
            <a:pPr lvl="1"/>
            <a:r>
              <a:rPr lang="en-US" dirty="0"/>
              <a:t>Teacher provides high-level feedback and zooms into low-level only when needed</a:t>
            </a:r>
          </a:p>
          <a:p>
            <a:pPr lvl="1"/>
            <a:r>
              <a:rPr lang="en-US" dirty="0"/>
              <a:t>Savings in teaching effort, speedup in learning</a:t>
            </a:r>
          </a:p>
          <a:p>
            <a:r>
              <a:rPr lang="en-US" dirty="0"/>
              <a:t>Hybrid IL/RL</a:t>
            </a:r>
          </a:p>
          <a:p>
            <a:pPr lvl="1"/>
            <a:r>
              <a:rPr lang="en-US" dirty="0"/>
              <a:t>Teacher provides only high-level feedback, and agent applies RL on low-level</a:t>
            </a:r>
          </a:p>
          <a:p>
            <a:pPr lvl="1"/>
            <a:r>
              <a:rPr lang="en-US" dirty="0"/>
              <a:t>Speed-up in learning</a:t>
            </a:r>
          </a:p>
          <a:p>
            <a:pPr lvl="1"/>
            <a:endParaRPr lang="en-SE" dirty="0"/>
          </a:p>
        </p:txBody>
      </p:sp>
      <p:sp>
        <p:nvSpPr>
          <p:cNvPr id="4" name="Slide Number Placeholder 3">
            <a:extLst>
              <a:ext uri="{FF2B5EF4-FFF2-40B4-BE49-F238E27FC236}">
                <a16:creationId xmlns:a16="http://schemas.microsoft.com/office/drawing/2014/main" id="{06DD91C9-C43E-45C6-A3A9-D1798E85E21E}"/>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spTree>
    <p:extLst>
      <p:ext uri="{BB962C8B-B14F-4D97-AF65-F5344CB8AC3E}">
        <p14:creationId xmlns:p14="http://schemas.microsoft.com/office/powerpoint/2010/main" val="12479873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12A0A-D287-4D43-97DF-A996D017D220}"/>
              </a:ext>
            </a:extLst>
          </p:cNvPr>
          <p:cNvSpPr>
            <a:spLocks noGrp="1"/>
          </p:cNvSpPr>
          <p:nvPr>
            <p:ph type="title"/>
          </p:nvPr>
        </p:nvSpPr>
        <p:spPr>
          <a:xfrm>
            <a:off x="457200" y="152648"/>
            <a:ext cx="8229600" cy="868362"/>
          </a:xfrm>
        </p:spPr>
        <p:txBody>
          <a:bodyPr/>
          <a:lstStyle/>
          <a:p>
            <a:r>
              <a:rPr lang="en-US" dirty="0"/>
              <a:t>Maze Navigation Task</a:t>
            </a:r>
            <a:endParaRPr lang="en-SE" dirty="0"/>
          </a:p>
        </p:txBody>
      </p:sp>
      <p:sp>
        <p:nvSpPr>
          <p:cNvPr id="3" name="Content Placeholder 2">
            <a:extLst>
              <a:ext uri="{FF2B5EF4-FFF2-40B4-BE49-F238E27FC236}">
                <a16:creationId xmlns:a16="http://schemas.microsoft.com/office/drawing/2014/main" id="{041CF253-11C4-4D91-9485-85FC4DF58021}"/>
              </a:ext>
            </a:extLst>
          </p:cNvPr>
          <p:cNvSpPr>
            <a:spLocks noGrp="1"/>
          </p:cNvSpPr>
          <p:nvPr>
            <p:ph idx="1"/>
          </p:nvPr>
        </p:nvSpPr>
        <p:spPr>
          <a:xfrm>
            <a:off x="457200" y="990600"/>
            <a:ext cx="8229600" cy="2590800"/>
          </a:xfrm>
        </p:spPr>
        <p:txBody>
          <a:bodyPr>
            <a:normAutofit fontScale="62500" lnSpcReduction="20000"/>
          </a:bodyPr>
          <a:lstStyle/>
          <a:p>
            <a:r>
              <a:rPr lang="en-US" dirty="0"/>
              <a:t>In each episode, the agent encounters </a:t>
            </a:r>
            <a:r>
              <a:rPr lang="en-US" dirty="0">
                <a:solidFill>
                  <a:srgbClr val="FF0000"/>
                </a:solidFill>
              </a:rPr>
              <a:t>a new instance of the maze </a:t>
            </a:r>
            <a:r>
              <a:rPr lang="en-US" dirty="0"/>
              <a:t>from a large collection of different layouts. Each maze consists of 16 rooms arranged in a 4-by-4 grid, but the openings between the rooms vary from instance to instance as does the initial position of the agent and the target. The agent (white dot) needs to navigate from one corner of the maze to the target marked in yellow. Red cells are </a:t>
            </a:r>
            <a:r>
              <a:rPr lang="en-US" dirty="0">
                <a:solidFill>
                  <a:srgbClr val="FF0000"/>
                </a:solidFill>
              </a:rPr>
              <a:t>obstacles (lava, not walls!)</a:t>
            </a:r>
            <a:r>
              <a:rPr lang="en-US" dirty="0"/>
              <a:t>, which the agent needs to avoid for survival.</a:t>
            </a:r>
          </a:p>
          <a:p>
            <a:r>
              <a:rPr lang="en-US" dirty="0"/>
              <a:t>Due to a large number of random environment instances, this domain is </a:t>
            </a:r>
            <a:r>
              <a:rPr lang="en-US" dirty="0">
                <a:solidFill>
                  <a:srgbClr val="FF0000"/>
                </a:solidFill>
              </a:rPr>
              <a:t>not solvable with tabular algorithms</a:t>
            </a:r>
            <a:r>
              <a:rPr lang="en-US" dirty="0"/>
              <a:t>.</a:t>
            </a:r>
          </a:p>
        </p:txBody>
      </p:sp>
      <p:sp>
        <p:nvSpPr>
          <p:cNvPr id="4" name="Slide Number Placeholder 3">
            <a:extLst>
              <a:ext uri="{FF2B5EF4-FFF2-40B4-BE49-F238E27FC236}">
                <a16:creationId xmlns:a16="http://schemas.microsoft.com/office/drawing/2014/main" id="{AEF28078-93F3-430E-A3B4-B982E77F7822}"/>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6" name="Picture 4">
            <a:extLst>
              <a:ext uri="{FF2B5EF4-FFF2-40B4-BE49-F238E27FC236}">
                <a16:creationId xmlns:a16="http://schemas.microsoft.com/office/drawing/2014/main" id="{A0A5FD26-CA4C-497F-8299-73C2C71C94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428" y="3548358"/>
            <a:ext cx="3055144" cy="3063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3690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964C3-8220-45B5-BBA8-49103BC2EA52}"/>
              </a:ext>
            </a:extLst>
          </p:cNvPr>
          <p:cNvSpPr>
            <a:spLocks noGrp="1"/>
          </p:cNvSpPr>
          <p:nvPr>
            <p:ph type="title"/>
          </p:nvPr>
        </p:nvSpPr>
        <p:spPr/>
        <p:txBody>
          <a:bodyPr/>
          <a:lstStyle/>
          <a:p>
            <a:r>
              <a:rPr lang="en-US" dirty="0"/>
              <a:t>Standard (Flat) IL</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D9A66E-5B0B-4BB4-9EA5-29744BF5B884}"/>
                  </a:ext>
                </a:extLst>
              </p:cNvPr>
              <p:cNvSpPr>
                <a:spLocks noGrp="1"/>
              </p:cNvSpPr>
              <p:nvPr>
                <p:ph idx="1"/>
              </p:nvPr>
            </p:nvSpPr>
            <p:spPr>
              <a:xfrm>
                <a:off x="457200" y="1143000"/>
                <a:ext cx="5943600" cy="5486400"/>
              </a:xfrm>
            </p:spPr>
            <p:txBody>
              <a:bodyPr>
                <a:normAutofit fontScale="85000" lnSpcReduction="20000"/>
              </a:bodyPr>
              <a:lstStyle/>
              <a:p>
                <a:r>
                  <a:rPr lang="en-US" dirty="0"/>
                  <a:t>Problem setup:</a:t>
                </a:r>
              </a:p>
              <a:p>
                <a:pPr lvl="1"/>
                <a:r>
                  <a:rPr lang="en-US" dirty="0"/>
                  <a:t>States: pixel representation of top-level view</a:t>
                </a:r>
              </a:p>
              <a:p>
                <a:pPr lvl="1"/>
                <a:r>
                  <a:rPr lang="en-US" dirty="0"/>
                  <a:t>Actions: up/down/left/right</a:t>
                </a:r>
              </a:p>
              <a:p>
                <a:pPr lvl="1"/>
                <a:r>
                  <a:rPr lang="en-US" dirty="0"/>
                  <a:t>Policy: state </a:t>
                </a:r>
                <a14:m>
                  <m:oMath xmlns:m="http://schemas.openxmlformats.org/officeDocument/2006/math">
                    <m:r>
                      <a:rPr lang="en-US" i="1">
                        <a:latin typeface="Cambria Math" panose="02040503050406030204" pitchFamily="18" charset="0"/>
                      </a:rPr>
                      <m:t>→</m:t>
                    </m:r>
                  </m:oMath>
                </a14:m>
                <a:r>
                  <a:rPr lang="en-US" dirty="0"/>
                  <a:t> action</a:t>
                </a:r>
              </a:p>
              <a:p>
                <a:r>
                  <a:rPr lang="en-US" dirty="0"/>
                  <a:t>IL algorithm: </a:t>
                </a:r>
              </a:p>
              <a:p>
                <a:r>
                  <a:rPr lang="en-US" dirty="0"/>
                  <a:t>Repeatedly:</a:t>
                </a:r>
              </a:p>
              <a:p>
                <a:pPr lvl="1"/>
                <a:r>
                  <a:rPr lang="en-US" dirty="0"/>
                  <a:t>Agent acts according to current policy</a:t>
                </a:r>
              </a:p>
              <a:p>
                <a:pPr lvl="1"/>
                <a:r>
                  <a:rPr lang="en-US" dirty="0"/>
                  <a:t>If goal not reached:</a:t>
                </a:r>
              </a:p>
              <a:p>
                <a:pPr lvl="2"/>
                <a:r>
                  <a:rPr lang="en-US" dirty="0"/>
                  <a:t>Expert labels each step with correct action (yellow arrows)</a:t>
                </a:r>
              </a:p>
              <a:p>
                <a:pPr lvl="1"/>
                <a:r>
                  <a:rPr lang="en-US" dirty="0"/>
                  <a:t>Agent updates policy</a:t>
                </a:r>
              </a:p>
              <a:p>
                <a:r>
                  <a:rPr lang="en-US" dirty="0"/>
                  <a:t>Expert labeling effort proportional to task horizon (~50).</a:t>
                </a:r>
                <a:endParaRPr lang="en-SE" dirty="0"/>
              </a:p>
            </p:txBody>
          </p:sp>
        </mc:Choice>
        <mc:Fallback xmlns="">
          <p:sp>
            <p:nvSpPr>
              <p:cNvPr id="3" name="Content Placeholder 2">
                <a:extLst>
                  <a:ext uri="{FF2B5EF4-FFF2-40B4-BE49-F238E27FC236}">
                    <a16:creationId xmlns:a16="http://schemas.microsoft.com/office/drawing/2014/main" id="{77D9A66E-5B0B-4BB4-9EA5-29744BF5B884}"/>
                  </a:ext>
                </a:extLst>
              </p:cNvPr>
              <p:cNvSpPr>
                <a:spLocks noGrp="1" noRot="1" noChangeAspect="1" noMove="1" noResize="1" noEditPoints="1" noAdjustHandles="1" noChangeArrowheads="1" noChangeShapeType="1" noTextEdit="1"/>
              </p:cNvSpPr>
              <p:nvPr>
                <p:ph idx="1"/>
              </p:nvPr>
            </p:nvSpPr>
            <p:spPr>
              <a:xfrm>
                <a:off x="457200" y="1143000"/>
                <a:ext cx="5943600" cy="5486400"/>
              </a:xfrm>
              <a:blipFill>
                <a:blip r:embed="rId2"/>
                <a:stretch>
                  <a:fillRect l="-1744" t="-255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97305B1D-3839-4E84-AE26-DCD7211A10AF}"/>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6" name="Picture 5">
            <a:extLst>
              <a:ext uri="{FF2B5EF4-FFF2-40B4-BE49-F238E27FC236}">
                <a16:creationId xmlns:a16="http://schemas.microsoft.com/office/drawing/2014/main" id="{6928744C-E9BD-4362-825E-10789DF4C4E9}"/>
              </a:ext>
            </a:extLst>
          </p:cNvPr>
          <p:cNvPicPr>
            <a:picLocks noChangeAspect="1"/>
          </p:cNvPicPr>
          <p:nvPr/>
        </p:nvPicPr>
        <p:blipFill>
          <a:blip r:embed="rId3"/>
          <a:stretch>
            <a:fillRect/>
          </a:stretch>
        </p:blipFill>
        <p:spPr>
          <a:xfrm>
            <a:off x="5943600" y="2113370"/>
            <a:ext cx="3097543" cy="3097543"/>
          </a:xfrm>
          <a:prstGeom prst="rect">
            <a:avLst/>
          </a:prstGeom>
        </p:spPr>
      </p:pic>
    </p:spTree>
    <p:extLst>
      <p:ext uri="{BB962C8B-B14F-4D97-AF65-F5344CB8AC3E}">
        <p14:creationId xmlns:p14="http://schemas.microsoft.com/office/powerpoint/2010/main" val="555217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9CC84-A0D0-4B3C-860C-4AD1AFCB60A1}"/>
              </a:ext>
            </a:extLst>
          </p:cNvPr>
          <p:cNvSpPr>
            <a:spLocks noGrp="1"/>
          </p:cNvSpPr>
          <p:nvPr>
            <p:ph type="title"/>
          </p:nvPr>
        </p:nvSpPr>
        <p:spPr/>
        <p:txBody>
          <a:bodyPr/>
          <a:lstStyle/>
          <a:p>
            <a:r>
              <a:rPr lang="en-US" sz="3600" dirty="0"/>
              <a:t>Supervised Learning: Classification and Regression  </a:t>
            </a:r>
            <a:endParaRPr lang="en-SE" sz="3600" dirty="0"/>
          </a:p>
        </p:txBody>
      </p:sp>
      <p:sp>
        <p:nvSpPr>
          <p:cNvPr id="3" name="Content Placeholder 2">
            <a:extLst>
              <a:ext uri="{FF2B5EF4-FFF2-40B4-BE49-F238E27FC236}">
                <a16:creationId xmlns:a16="http://schemas.microsoft.com/office/drawing/2014/main" id="{3D9624A6-BC6E-4ECC-8598-41918F1C6285}"/>
              </a:ext>
            </a:extLst>
          </p:cNvPr>
          <p:cNvSpPr>
            <a:spLocks noGrp="1"/>
          </p:cNvSpPr>
          <p:nvPr>
            <p:ph idx="1"/>
          </p:nvPr>
        </p:nvSpPr>
        <p:spPr>
          <a:xfrm>
            <a:off x="426037" y="1321751"/>
            <a:ext cx="8229600" cy="2183449"/>
          </a:xfrm>
        </p:spPr>
        <p:txBody>
          <a:bodyPr>
            <a:normAutofit fontScale="55000" lnSpcReduction="20000"/>
          </a:bodyPr>
          <a:lstStyle/>
          <a:p>
            <a:r>
              <a:rPr lang="en-US" dirty="0"/>
              <a:t>Classification is used to predict/classify discrete labels such as Male or Female, True or False, Spam or Not Spam, etc.</a:t>
            </a:r>
          </a:p>
          <a:p>
            <a:r>
              <a:rPr lang="en-US" dirty="0"/>
              <a:t>Regression is used to predict continuous values such as price, salary, age, etc.</a:t>
            </a:r>
          </a:p>
          <a:p>
            <a:r>
              <a:rPr lang="en-US" dirty="0"/>
              <a:t>Both are Supervised Learning algorithms that require ground-truth values as labels.</a:t>
            </a:r>
          </a:p>
          <a:p>
            <a:r>
              <a:rPr lang="en-US" dirty="0"/>
              <a:t>Both need loss functions to measure how the predicted value differs from ground-truth value.</a:t>
            </a:r>
          </a:p>
        </p:txBody>
      </p:sp>
      <p:sp>
        <p:nvSpPr>
          <p:cNvPr id="4" name="Slide Number Placeholder 3">
            <a:extLst>
              <a:ext uri="{FF2B5EF4-FFF2-40B4-BE49-F238E27FC236}">
                <a16:creationId xmlns:a16="http://schemas.microsoft.com/office/drawing/2014/main" id="{504C0596-A400-490F-8FAD-47570B2D50F8}"/>
              </a:ext>
            </a:extLst>
          </p:cNvPr>
          <p:cNvSpPr>
            <a:spLocks noGrp="1"/>
          </p:cNvSpPr>
          <p:nvPr>
            <p:ph type="sldNum" sz="quarter" idx="12"/>
          </p:nvPr>
        </p:nvSpPr>
        <p:spPr/>
        <p:txBody>
          <a:bodyPr/>
          <a:lstStyle/>
          <a:p>
            <a:pPr>
              <a:defRPr/>
            </a:pPr>
            <a:fld id="{F57F456A-00AF-44E6-8D70-638C0D0130FF}" type="slidenum">
              <a:rPr lang="en-US" altLang="zh-CN" smtClean="0"/>
              <a:pPr>
                <a:defRPr/>
              </a:pPr>
              <a:t>7</a:t>
            </a:fld>
            <a:endParaRPr lang="en-US" altLang="zh-CN"/>
          </a:p>
        </p:txBody>
      </p:sp>
      <p:pic>
        <p:nvPicPr>
          <p:cNvPr id="1026" name="Picture 2" descr="Regression vs. Classification">
            <a:extLst>
              <a:ext uri="{FF2B5EF4-FFF2-40B4-BE49-F238E27FC236}">
                <a16:creationId xmlns:a16="http://schemas.microsoft.com/office/drawing/2014/main" id="{2479705C-1756-4994-9C90-6DA7CBF89B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5437" y="3270685"/>
            <a:ext cx="5953125" cy="33147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3EE2A13-8488-442D-8165-68C7A9B664B4}"/>
              </a:ext>
            </a:extLst>
          </p:cNvPr>
          <p:cNvSpPr/>
          <p:nvPr/>
        </p:nvSpPr>
        <p:spPr>
          <a:xfrm>
            <a:off x="2590800" y="6611779"/>
            <a:ext cx="4572000" cy="246221"/>
          </a:xfrm>
          <a:prstGeom prst="rect">
            <a:avLst/>
          </a:prstGeom>
        </p:spPr>
        <p:txBody>
          <a:bodyPr>
            <a:spAutoFit/>
          </a:bodyPr>
          <a:lstStyle/>
          <a:p>
            <a:r>
              <a:rPr lang="en-SE" sz="1000" dirty="0"/>
              <a:t>https://www.javatpoint.com/regression-vs-classification-in-machine-learning</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C4E1A7-AB96-4D94-A935-CC89CFA09E41}"/>
                  </a:ext>
                </a:extLst>
              </p:cNvPr>
              <p:cNvSpPr txBox="1"/>
              <p:nvPr/>
            </p:nvSpPr>
            <p:spPr>
              <a:xfrm>
                <a:off x="4100010" y="5867400"/>
                <a:ext cx="4719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SE" dirty="0"/>
              </a:p>
            </p:txBody>
          </p:sp>
        </mc:Choice>
        <mc:Fallback xmlns="">
          <p:sp>
            <p:nvSpPr>
              <p:cNvPr id="7" name="TextBox 6">
                <a:extLst>
                  <a:ext uri="{FF2B5EF4-FFF2-40B4-BE49-F238E27FC236}">
                    <a16:creationId xmlns:a16="http://schemas.microsoft.com/office/drawing/2014/main" id="{96C4E1A7-AB96-4D94-A935-CC89CFA09E41}"/>
                  </a:ext>
                </a:extLst>
              </p:cNvPr>
              <p:cNvSpPr txBox="1">
                <a:spLocks noRot="1" noChangeAspect="1" noMove="1" noResize="1" noEditPoints="1" noAdjustHandles="1" noChangeArrowheads="1" noChangeShapeType="1" noTextEdit="1"/>
              </p:cNvSpPr>
              <p:nvPr/>
            </p:nvSpPr>
            <p:spPr>
              <a:xfrm>
                <a:off x="4100010" y="5867400"/>
                <a:ext cx="471989" cy="369332"/>
              </a:xfrm>
              <a:prstGeom prst="rect">
                <a:avLst/>
              </a:prstGeom>
              <a:blipFill>
                <a:blip r:embed="rId3"/>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05F1C4-0E71-4C5E-AFC6-EB613D8365D4}"/>
                  </a:ext>
                </a:extLst>
              </p:cNvPr>
              <p:cNvSpPr txBox="1"/>
              <p:nvPr/>
            </p:nvSpPr>
            <p:spPr>
              <a:xfrm>
                <a:off x="1507731" y="3139240"/>
                <a:ext cx="477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SE" dirty="0"/>
              </a:p>
            </p:txBody>
          </p:sp>
        </mc:Choice>
        <mc:Fallback xmlns="">
          <p:sp>
            <p:nvSpPr>
              <p:cNvPr id="9" name="TextBox 8">
                <a:extLst>
                  <a:ext uri="{FF2B5EF4-FFF2-40B4-BE49-F238E27FC236}">
                    <a16:creationId xmlns:a16="http://schemas.microsoft.com/office/drawing/2014/main" id="{9105F1C4-0E71-4C5E-AFC6-EB613D8365D4}"/>
                  </a:ext>
                </a:extLst>
              </p:cNvPr>
              <p:cNvSpPr txBox="1">
                <a:spLocks noRot="1" noChangeAspect="1" noMove="1" noResize="1" noEditPoints="1" noAdjustHandles="1" noChangeArrowheads="1" noChangeShapeType="1" noTextEdit="1"/>
              </p:cNvSpPr>
              <p:nvPr/>
            </p:nvSpPr>
            <p:spPr>
              <a:xfrm>
                <a:off x="1507731" y="3139240"/>
                <a:ext cx="477310" cy="369332"/>
              </a:xfrm>
              <a:prstGeom prst="rect">
                <a:avLst/>
              </a:prstGeom>
              <a:blipFill>
                <a:blip r:embed="rId4"/>
                <a:stretch>
                  <a:fillRect/>
                </a:stretch>
              </a:blipFill>
            </p:spPr>
            <p:txBody>
              <a:bodyPr/>
              <a:lstStyle/>
              <a:p>
                <a:r>
                  <a:rPr lang="en-SE">
                    <a:noFill/>
                  </a:rPr>
                  <a:t> </a:t>
                </a:r>
              </a:p>
            </p:txBody>
          </p:sp>
        </mc:Fallback>
      </mc:AlternateContent>
      <p:sp>
        <p:nvSpPr>
          <p:cNvPr id="8" name="TextBox 7">
            <a:extLst>
              <a:ext uri="{FF2B5EF4-FFF2-40B4-BE49-F238E27FC236}">
                <a16:creationId xmlns:a16="http://schemas.microsoft.com/office/drawing/2014/main" id="{E93DC741-90BD-42E0-9C1D-5B16C00A87F3}"/>
              </a:ext>
            </a:extLst>
          </p:cNvPr>
          <p:cNvSpPr txBox="1"/>
          <p:nvPr/>
        </p:nvSpPr>
        <p:spPr>
          <a:xfrm>
            <a:off x="1982337" y="3158737"/>
            <a:ext cx="1566454" cy="400110"/>
          </a:xfrm>
          <a:prstGeom prst="rect">
            <a:avLst/>
          </a:prstGeom>
          <a:noFill/>
        </p:spPr>
        <p:txBody>
          <a:bodyPr wrap="none" rtlCol="0">
            <a:spAutoFit/>
          </a:bodyPr>
          <a:lstStyle/>
          <a:p>
            <a:r>
              <a:rPr lang="en-US" sz="2000" b="1" dirty="0">
                <a:solidFill>
                  <a:srgbClr val="00B050"/>
                </a:solidFill>
              </a:rPr>
              <a:t>Cat</a:t>
            </a:r>
            <a:r>
              <a:rPr lang="en-US" sz="2000" dirty="0"/>
              <a:t> vs. </a:t>
            </a:r>
            <a:r>
              <a:rPr lang="en-US" sz="2000" b="1" dirty="0">
                <a:solidFill>
                  <a:srgbClr val="0070C0"/>
                </a:solidFill>
              </a:rPr>
              <a:t>Dog</a:t>
            </a:r>
            <a:endParaRPr lang="en-SE" sz="2000" b="1" dirty="0">
              <a:solidFill>
                <a:srgbClr val="0070C0"/>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270C4CC-1F6A-48CB-919B-25F39B9A4794}"/>
                  </a:ext>
                </a:extLst>
              </p:cNvPr>
              <p:cNvSpPr txBox="1"/>
              <p:nvPr/>
            </p:nvSpPr>
            <p:spPr>
              <a:xfrm>
                <a:off x="7312567" y="5867400"/>
                <a:ext cx="3792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SE" dirty="0"/>
              </a:p>
            </p:txBody>
          </p:sp>
        </mc:Choice>
        <mc:Fallback xmlns="">
          <p:sp>
            <p:nvSpPr>
              <p:cNvPr id="11" name="TextBox 10">
                <a:extLst>
                  <a:ext uri="{FF2B5EF4-FFF2-40B4-BE49-F238E27FC236}">
                    <a16:creationId xmlns:a16="http://schemas.microsoft.com/office/drawing/2014/main" id="{1270C4CC-1F6A-48CB-919B-25F39B9A4794}"/>
                  </a:ext>
                </a:extLst>
              </p:cNvPr>
              <p:cNvSpPr txBox="1">
                <a:spLocks noRot="1" noChangeAspect="1" noMove="1" noResize="1" noEditPoints="1" noAdjustHandles="1" noChangeArrowheads="1" noChangeShapeType="1" noTextEdit="1"/>
              </p:cNvSpPr>
              <p:nvPr/>
            </p:nvSpPr>
            <p:spPr>
              <a:xfrm>
                <a:off x="7312567" y="5867400"/>
                <a:ext cx="379206" cy="369332"/>
              </a:xfrm>
              <a:prstGeom prst="rect">
                <a:avLst/>
              </a:prstGeom>
              <a:blipFill>
                <a:blip r:embed="rId5"/>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7CD9127-D37C-496C-98E2-A323A657D613}"/>
                  </a:ext>
                </a:extLst>
              </p:cNvPr>
              <p:cNvSpPr txBox="1"/>
              <p:nvPr/>
            </p:nvSpPr>
            <p:spPr>
              <a:xfrm>
                <a:off x="4540837" y="3086019"/>
                <a:ext cx="3792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SE" dirty="0"/>
              </a:p>
            </p:txBody>
          </p:sp>
        </mc:Choice>
        <mc:Fallback xmlns="">
          <p:sp>
            <p:nvSpPr>
              <p:cNvPr id="12" name="TextBox 11">
                <a:extLst>
                  <a:ext uri="{FF2B5EF4-FFF2-40B4-BE49-F238E27FC236}">
                    <a16:creationId xmlns:a16="http://schemas.microsoft.com/office/drawing/2014/main" id="{E7CD9127-D37C-496C-98E2-A323A657D613}"/>
                  </a:ext>
                </a:extLst>
              </p:cNvPr>
              <p:cNvSpPr txBox="1">
                <a:spLocks noRot="1" noChangeAspect="1" noMove="1" noResize="1" noEditPoints="1" noAdjustHandles="1" noChangeArrowheads="1" noChangeShapeType="1" noTextEdit="1"/>
              </p:cNvSpPr>
              <p:nvPr/>
            </p:nvSpPr>
            <p:spPr>
              <a:xfrm>
                <a:off x="4540837" y="3086019"/>
                <a:ext cx="379206" cy="369332"/>
              </a:xfrm>
              <a:prstGeom prst="rect">
                <a:avLst/>
              </a:prstGeom>
              <a:blipFill>
                <a:blip r:embed="rId6"/>
                <a:stretch>
                  <a:fillRect b="-8197"/>
                </a:stretch>
              </a:blipFill>
            </p:spPr>
            <p:txBody>
              <a:bodyPr/>
              <a:lstStyle/>
              <a:p>
                <a:r>
                  <a:rPr lang="en-SE">
                    <a:noFill/>
                  </a:rPr>
                  <a:t> </a:t>
                </a:r>
              </a:p>
            </p:txBody>
          </p:sp>
        </mc:Fallback>
      </mc:AlternateContent>
    </p:spTree>
    <p:extLst>
      <p:ext uri="{BB962C8B-B14F-4D97-AF65-F5344CB8AC3E}">
        <p14:creationId xmlns:p14="http://schemas.microsoft.com/office/powerpoint/2010/main" val="18729086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6436E-08ED-4007-BB10-5E96257E1378}"/>
              </a:ext>
            </a:extLst>
          </p:cNvPr>
          <p:cNvSpPr>
            <a:spLocks noGrp="1"/>
          </p:cNvSpPr>
          <p:nvPr>
            <p:ph type="title"/>
          </p:nvPr>
        </p:nvSpPr>
        <p:spPr/>
        <p:txBody>
          <a:bodyPr/>
          <a:lstStyle/>
          <a:p>
            <a:r>
              <a:rPr lang="en-US" dirty="0"/>
              <a:t>Hierarchical Policy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4BE3BC-08A2-4A71-BC92-32A1A193D132}"/>
                  </a:ext>
                </a:extLst>
              </p:cNvPr>
              <p:cNvSpPr>
                <a:spLocks noGrp="1"/>
              </p:cNvSpPr>
              <p:nvPr>
                <p:ph idx="1"/>
              </p:nvPr>
            </p:nvSpPr>
            <p:spPr>
              <a:xfrm>
                <a:off x="304800" y="1295399"/>
                <a:ext cx="5029200" cy="3810001"/>
              </a:xfrm>
            </p:spPr>
            <p:txBody>
              <a:bodyPr>
                <a:normAutofit fontScale="77500" lnSpcReduction="20000"/>
              </a:bodyPr>
              <a:lstStyle/>
              <a:p>
                <a:r>
                  <a:rPr lang="en-US" dirty="0"/>
                  <a:t>Problem setup:</a:t>
                </a:r>
              </a:p>
              <a:p>
                <a:pPr lvl="1"/>
                <a:r>
                  <a:rPr lang="en-US" dirty="0"/>
                  <a:t>States, actions same as before</a:t>
                </a:r>
              </a:p>
              <a:p>
                <a:pPr lvl="1"/>
                <a:r>
                  <a:rPr lang="en-US" dirty="0"/>
                  <a:t>5 macro-actions: go to door up, door down, door left, door right, target.</a:t>
                </a:r>
              </a:p>
              <a:p>
                <a:r>
                  <a:rPr lang="en-US" dirty="0"/>
                  <a:t>Hierarchical policy:</a:t>
                </a:r>
              </a:p>
              <a:p>
                <a:pPr lvl="1"/>
                <a:r>
                  <a:rPr lang="en-US" dirty="0"/>
                  <a:t>Meta-controller: state </a:t>
                </a:r>
                <a14:m>
                  <m:oMath xmlns:m="http://schemas.openxmlformats.org/officeDocument/2006/math">
                    <m:r>
                      <a:rPr lang="en-US" b="0" i="1" smtClean="0">
                        <a:latin typeface="Cambria Math" panose="02040503050406030204" pitchFamily="18" charset="0"/>
                      </a:rPr>
                      <m:t>→</m:t>
                    </m:r>
                  </m:oMath>
                </a14:m>
                <a:r>
                  <a:rPr lang="en-US" dirty="0"/>
                  <a:t> macro-action</a:t>
                </a:r>
              </a:p>
              <a:p>
                <a:pPr lvl="1"/>
                <a:r>
                  <a:rPr lang="en-US" dirty="0"/>
                  <a:t>For each macro-action:</a:t>
                </a:r>
              </a:p>
              <a:p>
                <a:pPr lvl="2"/>
                <a:r>
                  <a:rPr lang="en-US" dirty="0" err="1"/>
                  <a:t>Subpolicy</a:t>
                </a:r>
                <a:r>
                  <a:rPr lang="en-US" dirty="0"/>
                  <a:t>: state </a:t>
                </a:r>
                <a14:m>
                  <m:oMath xmlns:m="http://schemas.openxmlformats.org/officeDocument/2006/math">
                    <m:r>
                      <a:rPr lang="en-US" i="1">
                        <a:latin typeface="Cambria Math" panose="02040503050406030204" pitchFamily="18" charset="0"/>
                      </a:rPr>
                      <m:t>→</m:t>
                    </m:r>
                  </m:oMath>
                </a14:m>
                <a:r>
                  <a:rPr lang="en-US" dirty="0"/>
                  <a:t> action or “stop”</a:t>
                </a:r>
              </a:p>
            </p:txBody>
          </p:sp>
        </mc:Choice>
        <mc:Fallback xmlns="">
          <p:sp>
            <p:nvSpPr>
              <p:cNvPr id="3" name="Content Placeholder 2">
                <a:extLst>
                  <a:ext uri="{FF2B5EF4-FFF2-40B4-BE49-F238E27FC236}">
                    <a16:creationId xmlns:a16="http://schemas.microsoft.com/office/drawing/2014/main" id="{B74BE3BC-08A2-4A71-BC92-32A1A193D132}"/>
                  </a:ext>
                </a:extLst>
              </p:cNvPr>
              <p:cNvSpPr>
                <a:spLocks noGrp="1" noRot="1" noChangeAspect="1" noMove="1" noResize="1" noEditPoints="1" noAdjustHandles="1" noChangeArrowheads="1" noChangeShapeType="1" noTextEdit="1"/>
              </p:cNvSpPr>
              <p:nvPr>
                <p:ph idx="1"/>
              </p:nvPr>
            </p:nvSpPr>
            <p:spPr>
              <a:xfrm>
                <a:off x="304800" y="1295399"/>
                <a:ext cx="5029200" cy="3810001"/>
              </a:xfrm>
              <a:blipFill>
                <a:blip r:embed="rId2"/>
                <a:stretch>
                  <a:fillRect l="-1697" t="-3195"/>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6DF2472-9F51-4FC2-8474-CC9635EF2ED7}"/>
              </a:ext>
            </a:extLst>
          </p:cNvPr>
          <p:cNvSpPr>
            <a:spLocks noGrp="1"/>
          </p:cNvSpPr>
          <p:nvPr>
            <p:ph type="sldNum" sz="quarter" idx="12"/>
          </p:nvPr>
        </p:nvSpPr>
        <p:spPr/>
        <p:txBody>
          <a:bodyPr/>
          <a:lstStyle/>
          <a:p>
            <a:pPr>
              <a:defRPr/>
            </a:pPr>
            <a:fld id="{F57F456A-00AF-44E6-8D70-638C0D0130FF}" type="slidenum">
              <a:rPr lang="en-US" altLang="zh-CN" smtClean="0"/>
              <a:pPr>
                <a:defRPr/>
              </a:pPr>
              <a:t>70</a:t>
            </a:fld>
            <a:endParaRPr lang="en-US" altLang="zh-CN"/>
          </a:p>
        </p:txBody>
      </p:sp>
      <p:pic>
        <p:nvPicPr>
          <p:cNvPr id="5" name="Picture 4">
            <a:extLst>
              <a:ext uri="{FF2B5EF4-FFF2-40B4-BE49-F238E27FC236}">
                <a16:creationId xmlns:a16="http://schemas.microsoft.com/office/drawing/2014/main" id="{53EB98DC-A429-4010-9A76-A9A16FA3855D}"/>
              </a:ext>
            </a:extLst>
          </p:cNvPr>
          <p:cNvPicPr>
            <a:picLocks noChangeAspect="1"/>
          </p:cNvPicPr>
          <p:nvPr/>
        </p:nvPicPr>
        <p:blipFill>
          <a:blip r:embed="rId3"/>
          <a:stretch>
            <a:fillRect/>
          </a:stretch>
        </p:blipFill>
        <p:spPr>
          <a:xfrm>
            <a:off x="5318449" y="1248360"/>
            <a:ext cx="3635076" cy="3625303"/>
          </a:xfrm>
          <a:prstGeom prst="rect">
            <a:avLst/>
          </a:prstGeom>
        </p:spPr>
      </p:pic>
      <p:pic>
        <p:nvPicPr>
          <p:cNvPr id="13" name="Picture 12">
            <a:extLst>
              <a:ext uri="{FF2B5EF4-FFF2-40B4-BE49-F238E27FC236}">
                <a16:creationId xmlns:a16="http://schemas.microsoft.com/office/drawing/2014/main" id="{D21DA905-F683-4EA1-9EE3-BAE113AF6D08}"/>
              </a:ext>
            </a:extLst>
          </p:cNvPr>
          <p:cNvPicPr>
            <a:picLocks noChangeAspect="1"/>
          </p:cNvPicPr>
          <p:nvPr/>
        </p:nvPicPr>
        <p:blipFill>
          <a:blip r:embed="rId4"/>
          <a:stretch>
            <a:fillRect/>
          </a:stretch>
        </p:blipFill>
        <p:spPr>
          <a:xfrm>
            <a:off x="447099" y="4979023"/>
            <a:ext cx="8249801" cy="1771897"/>
          </a:xfrm>
          <a:prstGeom prst="rect">
            <a:avLst/>
          </a:prstGeom>
        </p:spPr>
      </p:pic>
    </p:spTree>
    <p:extLst>
      <p:ext uri="{BB962C8B-B14F-4D97-AF65-F5344CB8AC3E}">
        <p14:creationId xmlns:p14="http://schemas.microsoft.com/office/powerpoint/2010/main" val="13172760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93AA-087D-424E-B45E-DF84FC03EAE8}"/>
              </a:ext>
            </a:extLst>
          </p:cNvPr>
          <p:cNvSpPr>
            <a:spLocks noGrp="1"/>
          </p:cNvSpPr>
          <p:nvPr>
            <p:ph type="title"/>
          </p:nvPr>
        </p:nvSpPr>
        <p:spPr>
          <a:xfrm>
            <a:off x="457200" y="274638"/>
            <a:ext cx="3886200" cy="868362"/>
          </a:xfrm>
        </p:spPr>
        <p:txBody>
          <a:bodyPr/>
          <a:lstStyle/>
          <a:p>
            <a:endParaRPr lang="en-SE" dirty="0"/>
          </a:p>
        </p:txBody>
      </p:sp>
      <p:sp>
        <p:nvSpPr>
          <p:cNvPr id="3" name="Content Placeholder 2">
            <a:extLst>
              <a:ext uri="{FF2B5EF4-FFF2-40B4-BE49-F238E27FC236}">
                <a16:creationId xmlns:a16="http://schemas.microsoft.com/office/drawing/2014/main" id="{61BA6D4F-B785-42FB-9A71-0A7E81E9BD45}"/>
              </a:ext>
            </a:extLst>
          </p:cNvPr>
          <p:cNvSpPr>
            <a:spLocks noGrp="1"/>
          </p:cNvSpPr>
          <p:nvPr>
            <p:ph idx="1"/>
          </p:nvPr>
        </p:nvSpPr>
        <p:spPr>
          <a:xfrm>
            <a:off x="457200" y="1295400"/>
            <a:ext cx="3272066" cy="5105400"/>
          </a:xfrm>
        </p:spPr>
        <p:txBody>
          <a:bodyPr/>
          <a:lstStyle/>
          <a:p>
            <a:r>
              <a:rPr lang="en-US" dirty="0"/>
              <a:t>Hierarchical Agent</a:t>
            </a:r>
            <a:endParaRPr lang="en-SE" dirty="0"/>
          </a:p>
        </p:txBody>
      </p:sp>
      <p:sp>
        <p:nvSpPr>
          <p:cNvPr id="4" name="Slide Number Placeholder 3">
            <a:extLst>
              <a:ext uri="{FF2B5EF4-FFF2-40B4-BE49-F238E27FC236}">
                <a16:creationId xmlns:a16="http://schemas.microsoft.com/office/drawing/2014/main" id="{A425CBBF-3D70-4331-BE89-595688366A14}"/>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pic>
        <p:nvPicPr>
          <p:cNvPr id="6" name="Picture 5">
            <a:extLst>
              <a:ext uri="{FF2B5EF4-FFF2-40B4-BE49-F238E27FC236}">
                <a16:creationId xmlns:a16="http://schemas.microsoft.com/office/drawing/2014/main" id="{3E0C2A0B-2DF6-4D02-9FED-8A1E8E1F2DAE}"/>
              </a:ext>
            </a:extLst>
          </p:cNvPr>
          <p:cNvPicPr>
            <a:picLocks noChangeAspect="1"/>
          </p:cNvPicPr>
          <p:nvPr/>
        </p:nvPicPr>
        <p:blipFill>
          <a:blip r:embed="rId2"/>
          <a:stretch>
            <a:fillRect/>
          </a:stretch>
        </p:blipFill>
        <p:spPr>
          <a:xfrm>
            <a:off x="3729266" y="63596"/>
            <a:ext cx="5186740" cy="6710913"/>
          </a:xfrm>
          <a:prstGeom prst="rect">
            <a:avLst/>
          </a:prstGeom>
        </p:spPr>
      </p:pic>
      <p:sp>
        <p:nvSpPr>
          <p:cNvPr id="7" name="Scroll: Horizontal 6">
            <a:extLst>
              <a:ext uri="{FF2B5EF4-FFF2-40B4-BE49-F238E27FC236}">
                <a16:creationId xmlns:a16="http://schemas.microsoft.com/office/drawing/2014/main" id="{87E76807-A89E-4E97-8F11-B26CAF281B32}"/>
              </a:ext>
            </a:extLst>
          </p:cNvPr>
          <p:cNvSpPr/>
          <p:nvPr/>
        </p:nvSpPr>
        <p:spPr bwMode="auto">
          <a:xfrm>
            <a:off x="0" y="-76200"/>
            <a:ext cx="1600200" cy="1447801"/>
          </a:xfrm>
          <a:prstGeom prst="horizontalScroll">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r>
              <a:rPr lang="en-US" sz="2400" dirty="0"/>
              <a:t>Not covered in exam</a:t>
            </a:r>
            <a:endParaRPr lang="en-SE" sz="2400" dirty="0"/>
          </a:p>
        </p:txBody>
      </p:sp>
    </p:spTree>
    <p:extLst>
      <p:ext uri="{BB962C8B-B14F-4D97-AF65-F5344CB8AC3E}">
        <p14:creationId xmlns:p14="http://schemas.microsoft.com/office/powerpoint/2010/main" val="14603255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CF1E9-DCF8-457C-BD7F-21EB3EFAD017}"/>
              </a:ext>
            </a:extLst>
          </p:cNvPr>
          <p:cNvSpPr>
            <a:spLocks noGrp="1"/>
          </p:cNvSpPr>
          <p:nvPr>
            <p:ph type="title"/>
          </p:nvPr>
        </p:nvSpPr>
        <p:spPr/>
        <p:txBody>
          <a:bodyPr/>
          <a:lstStyle/>
          <a:p>
            <a:r>
              <a:rPr lang="en-US" dirty="0"/>
              <a:t>Hierarchical IL</a:t>
            </a:r>
            <a:endParaRPr lang="en-SE" dirty="0"/>
          </a:p>
        </p:txBody>
      </p:sp>
      <p:sp>
        <p:nvSpPr>
          <p:cNvPr id="3" name="Content Placeholder 2">
            <a:extLst>
              <a:ext uri="{FF2B5EF4-FFF2-40B4-BE49-F238E27FC236}">
                <a16:creationId xmlns:a16="http://schemas.microsoft.com/office/drawing/2014/main" id="{11B4C6DA-8E5A-4654-9BEC-77CB655946A4}"/>
              </a:ext>
            </a:extLst>
          </p:cNvPr>
          <p:cNvSpPr>
            <a:spLocks noGrp="1"/>
          </p:cNvSpPr>
          <p:nvPr>
            <p:ph idx="1"/>
          </p:nvPr>
        </p:nvSpPr>
        <p:spPr>
          <a:xfrm>
            <a:off x="457200" y="1295400"/>
            <a:ext cx="8229600" cy="2895600"/>
          </a:xfrm>
        </p:spPr>
        <p:txBody>
          <a:bodyPr>
            <a:normAutofit fontScale="85000" lnSpcReduction="10000"/>
          </a:bodyPr>
          <a:lstStyle/>
          <a:p>
            <a:r>
              <a:rPr lang="en-US" dirty="0"/>
              <a:t>Expert labels high-level trajectory with correct macro-actions.</a:t>
            </a:r>
          </a:p>
          <a:p>
            <a:r>
              <a:rPr lang="en-US" dirty="0"/>
              <a:t>More selective labeling on low-level:</a:t>
            </a:r>
          </a:p>
          <a:p>
            <a:pPr lvl="1"/>
            <a:r>
              <a:rPr lang="en-US" dirty="0"/>
              <a:t>If a good </a:t>
            </a:r>
            <a:r>
              <a:rPr lang="en-US" dirty="0" err="1"/>
              <a:t>subpolicy</a:t>
            </a:r>
            <a:r>
              <a:rPr lang="en-US" dirty="0"/>
              <a:t> accomplishes a correct macro-action, expert checks correctness, no need to label.</a:t>
            </a:r>
          </a:p>
          <a:p>
            <a:pPr lvl="1"/>
            <a:r>
              <a:rPr lang="en-US" dirty="0"/>
              <a:t>If a bad </a:t>
            </a:r>
            <a:r>
              <a:rPr lang="en-US" dirty="0" err="1"/>
              <a:t>subpolicy</a:t>
            </a:r>
            <a:r>
              <a:rPr lang="en-US" dirty="0"/>
              <a:t> fails a correct macro-action, expert labels the corresponding low-level trajectory.</a:t>
            </a:r>
          </a:p>
        </p:txBody>
      </p:sp>
      <p:sp>
        <p:nvSpPr>
          <p:cNvPr id="4" name="Slide Number Placeholder 3">
            <a:extLst>
              <a:ext uri="{FF2B5EF4-FFF2-40B4-BE49-F238E27FC236}">
                <a16:creationId xmlns:a16="http://schemas.microsoft.com/office/drawing/2014/main" id="{781C3520-E0EC-40C8-A4CB-58A10EE06378}"/>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pic>
        <p:nvPicPr>
          <p:cNvPr id="7" name="Picture 6">
            <a:extLst>
              <a:ext uri="{FF2B5EF4-FFF2-40B4-BE49-F238E27FC236}">
                <a16:creationId xmlns:a16="http://schemas.microsoft.com/office/drawing/2014/main" id="{CD070983-5898-4954-9956-C08978D88AB3}"/>
              </a:ext>
            </a:extLst>
          </p:cNvPr>
          <p:cNvPicPr>
            <a:picLocks noChangeAspect="1"/>
          </p:cNvPicPr>
          <p:nvPr/>
        </p:nvPicPr>
        <p:blipFill>
          <a:blip r:embed="rId3"/>
          <a:stretch>
            <a:fillRect/>
          </a:stretch>
        </p:blipFill>
        <p:spPr>
          <a:xfrm>
            <a:off x="685800" y="4343400"/>
            <a:ext cx="7849695" cy="2219635"/>
          </a:xfrm>
          <a:prstGeom prst="rect">
            <a:avLst/>
          </a:prstGeom>
        </p:spPr>
      </p:pic>
    </p:spTree>
    <p:extLst>
      <p:ext uri="{BB962C8B-B14F-4D97-AF65-F5344CB8AC3E}">
        <p14:creationId xmlns:p14="http://schemas.microsoft.com/office/powerpoint/2010/main" val="15927698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537B7-EDD0-419D-9C1F-FC7CE45DFB2A}"/>
              </a:ext>
            </a:extLst>
          </p:cNvPr>
          <p:cNvSpPr>
            <a:spLocks noGrp="1"/>
          </p:cNvSpPr>
          <p:nvPr>
            <p:ph type="title"/>
          </p:nvPr>
        </p:nvSpPr>
        <p:spPr/>
        <p:txBody>
          <a:bodyPr/>
          <a:lstStyle/>
          <a:p>
            <a:r>
              <a:rPr lang="en-US" dirty="0"/>
              <a:t>Hybrid IL/RL</a:t>
            </a:r>
            <a:endParaRPr lang="en-SE" dirty="0"/>
          </a:p>
        </p:txBody>
      </p:sp>
      <p:sp>
        <p:nvSpPr>
          <p:cNvPr id="3" name="Content Placeholder 2">
            <a:extLst>
              <a:ext uri="{FF2B5EF4-FFF2-40B4-BE49-F238E27FC236}">
                <a16:creationId xmlns:a16="http://schemas.microsoft.com/office/drawing/2014/main" id="{20830F5A-CEC7-4422-9DF8-0618880A2A7C}"/>
              </a:ext>
            </a:extLst>
          </p:cNvPr>
          <p:cNvSpPr>
            <a:spLocks noGrp="1"/>
          </p:cNvSpPr>
          <p:nvPr>
            <p:ph idx="1"/>
          </p:nvPr>
        </p:nvSpPr>
        <p:spPr>
          <a:xfrm>
            <a:off x="457200" y="1222671"/>
            <a:ext cx="8229600" cy="3273129"/>
          </a:xfrm>
        </p:spPr>
        <p:txBody>
          <a:bodyPr>
            <a:normAutofit fontScale="85000" lnSpcReduction="20000"/>
          </a:bodyPr>
          <a:lstStyle/>
          <a:p>
            <a:r>
              <a:rPr lang="en-US" dirty="0"/>
              <a:t>High-level: IL (</a:t>
            </a:r>
            <a:r>
              <a:rPr lang="en-US" dirty="0" err="1"/>
              <a:t>DAgger</a:t>
            </a:r>
            <a:r>
              <a:rPr lang="en-US" dirty="0"/>
              <a:t>)</a:t>
            </a:r>
          </a:p>
          <a:p>
            <a:pPr lvl="1"/>
            <a:r>
              <a:rPr lang="en-US" dirty="0"/>
              <a:t>Expert labels high-level trajectory with correct macro-actions.</a:t>
            </a:r>
          </a:p>
          <a:p>
            <a:r>
              <a:rPr lang="en-US" dirty="0"/>
              <a:t>Low-level: RL (DDQN with prioritized experience replay)</a:t>
            </a:r>
          </a:p>
          <a:p>
            <a:pPr lvl="1"/>
            <a:r>
              <a:rPr lang="en-US" dirty="0"/>
              <a:t>As long as macro-actions are correct, pass the low-level trajectories to </a:t>
            </a:r>
            <a:r>
              <a:rPr lang="en-US" dirty="0" err="1"/>
              <a:t>subpolicy</a:t>
            </a:r>
            <a:r>
              <a:rPr lang="en-US" dirty="0"/>
              <a:t> RL learner.</a:t>
            </a:r>
          </a:p>
          <a:p>
            <a:pPr lvl="1"/>
            <a:r>
              <a:rPr lang="en-US" dirty="0"/>
              <a:t>e.g., it is much easier for RL agent to learn to go to “door down” than go to final goal.</a:t>
            </a:r>
          </a:p>
        </p:txBody>
      </p:sp>
      <p:sp>
        <p:nvSpPr>
          <p:cNvPr id="4" name="Slide Number Placeholder 3">
            <a:extLst>
              <a:ext uri="{FF2B5EF4-FFF2-40B4-BE49-F238E27FC236}">
                <a16:creationId xmlns:a16="http://schemas.microsoft.com/office/drawing/2014/main" id="{4E85607E-CDBE-4441-B415-69950D496F5B}"/>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pic>
        <p:nvPicPr>
          <p:cNvPr id="5" name="Picture 4">
            <a:extLst>
              <a:ext uri="{FF2B5EF4-FFF2-40B4-BE49-F238E27FC236}">
                <a16:creationId xmlns:a16="http://schemas.microsoft.com/office/drawing/2014/main" id="{856E1F0B-6821-4F5E-B751-A14630EC5E93}"/>
              </a:ext>
            </a:extLst>
          </p:cNvPr>
          <p:cNvPicPr>
            <a:picLocks noChangeAspect="1"/>
          </p:cNvPicPr>
          <p:nvPr/>
        </p:nvPicPr>
        <p:blipFill>
          <a:blip r:embed="rId3"/>
          <a:stretch>
            <a:fillRect/>
          </a:stretch>
        </p:blipFill>
        <p:spPr>
          <a:xfrm>
            <a:off x="194651" y="4382533"/>
            <a:ext cx="8754697" cy="2114845"/>
          </a:xfrm>
          <a:prstGeom prst="rect">
            <a:avLst/>
          </a:prstGeom>
        </p:spPr>
      </p:pic>
    </p:spTree>
    <p:extLst>
      <p:ext uri="{BB962C8B-B14F-4D97-AF65-F5344CB8AC3E}">
        <p14:creationId xmlns:p14="http://schemas.microsoft.com/office/powerpoint/2010/main" val="35876058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6404D-E0E4-49A2-B58D-9CFC85B5901E}"/>
              </a:ext>
            </a:extLst>
          </p:cNvPr>
          <p:cNvSpPr>
            <a:spLocks noGrp="1"/>
          </p:cNvSpPr>
          <p:nvPr>
            <p:ph type="title"/>
          </p:nvPr>
        </p:nvSpPr>
        <p:spPr/>
        <p:txBody>
          <a:bodyPr/>
          <a:lstStyle/>
          <a:p>
            <a:r>
              <a:rPr lang="en-US" dirty="0"/>
              <a:t>Reduced Expert Labeling Effort</a:t>
            </a:r>
            <a:endParaRPr lang="en-SE" dirty="0"/>
          </a:p>
        </p:txBody>
      </p:sp>
      <p:sp>
        <p:nvSpPr>
          <p:cNvPr id="3" name="Content Placeholder 2">
            <a:extLst>
              <a:ext uri="{FF2B5EF4-FFF2-40B4-BE49-F238E27FC236}">
                <a16:creationId xmlns:a16="http://schemas.microsoft.com/office/drawing/2014/main" id="{33DB0351-D249-44EA-B9E2-423EECA9E50A}"/>
              </a:ext>
            </a:extLst>
          </p:cNvPr>
          <p:cNvSpPr>
            <a:spLocks noGrp="1"/>
          </p:cNvSpPr>
          <p:nvPr>
            <p:ph idx="1"/>
          </p:nvPr>
        </p:nvSpPr>
        <p:spPr/>
        <p:txBody>
          <a:bodyPr/>
          <a:lstStyle/>
          <a:p>
            <a:r>
              <a:rPr lang="en-US" dirty="0"/>
              <a:t>Human experts are effective at</a:t>
            </a:r>
          </a:p>
          <a:p>
            <a:pPr lvl="1"/>
            <a:r>
              <a:rPr lang="en-US" dirty="0"/>
              <a:t>Providing high-level labels</a:t>
            </a:r>
          </a:p>
          <a:p>
            <a:pPr lvl="2"/>
            <a:r>
              <a:rPr lang="en-US" dirty="0"/>
              <a:t>e.g., to go home, go straight for 4 blocks, turn left, go straight for 2 blocks, then turn right.</a:t>
            </a:r>
          </a:p>
          <a:p>
            <a:pPr lvl="2"/>
            <a:r>
              <a:rPr lang="en-US" dirty="0"/>
              <a:t>Instead of low-level commands for steering/acceleration/braking</a:t>
            </a:r>
          </a:p>
          <a:p>
            <a:pPr lvl="1"/>
            <a:r>
              <a:rPr lang="en-US" dirty="0"/>
              <a:t>Verifying if a macro-action is completed successfully by the low-level trajectory, compared to labeling the low-level trajectory for that macro-action.</a:t>
            </a:r>
          </a:p>
        </p:txBody>
      </p:sp>
      <p:sp>
        <p:nvSpPr>
          <p:cNvPr id="4" name="Slide Number Placeholder 3">
            <a:extLst>
              <a:ext uri="{FF2B5EF4-FFF2-40B4-BE49-F238E27FC236}">
                <a16:creationId xmlns:a16="http://schemas.microsoft.com/office/drawing/2014/main" id="{A232706B-A3AD-4AD3-95BF-FD4FDA4F77D4}"/>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spTree>
    <p:extLst>
      <p:ext uri="{BB962C8B-B14F-4D97-AF65-F5344CB8AC3E}">
        <p14:creationId xmlns:p14="http://schemas.microsoft.com/office/powerpoint/2010/main" val="11852067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FA366-9966-42C7-94E5-25FBCD5FCAA4}"/>
              </a:ext>
            </a:extLst>
          </p:cNvPr>
          <p:cNvSpPr>
            <a:spLocks noGrp="1"/>
          </p:cNvSpPr>
          <p:nvPr>
            <p:ph type="title"/>
          </p:nvPr>
        </p:nvSpPr>
        <p:spPr/>
        <p:txBody>
          <a:bodyPr/>
          <a:lstStyle/>
          <a:p>
            <a:r>
              <a:rPr lang="en-US" dirty="0" err="1"/>
              <a:t>Hiearchical</a:t>
            </a:r>
            <a:r>
              <a:rPr lang="en-US" dirty="0"/>
              <a:t> IL for Maze Navigation</a:t>
            </a:r>
            <a:endParaRPr lang="en-SE" dirty="0"/>
          </a:p>
        </p:txBody>
      </p:sp>
      <p:sp>
        <p:nvSpPr>
          <p:cNvPr id="3" name="Content Placeholder 2">
            <a:extLst>
              <a:ext uri="{FF2B5EF4-FFF2-40B4-BE49-F238E27FC236}">
                <a16:creationId xmlns:a16="http://schemas.microsoft.com/office/drawing/2014/main" id="{4A3B6463-3170-43DA-8510-C6F461162500}"/>
              </a:ext>
            </a:extLst>
          </p:cNvPr>
          <p:cNvSpPr>
            <a:spLocks noGrp="1"/>
          </p:cNvSpPr>
          <p:nvPr>
            <p:ph idx="1"/>
          </p:nvPr>
        </p:nvSpPr>
        <p:spPr>
          <a:xfrm>
            <a:off x="457200" y="1295400"/>
            <a:ext cx="8229600" cy="2133600"/>
          </a:xfrm>
        </p:spPr>
        <p:txBody>
          <a:bodyPr>
            <a:normAutofit fontScale="92500" lnSpcReduction="20000"/>
          </a:bodyPr>
          <a:lstStyle/>
          <a:p>
            <a:r>
              <a:rPr lang="en-US" dirty="0"/>
              <a:t>Algorithm performance is measured by success rate, defined as the average rate of successful task completion over the previous 100 test episodes, on random environment instances not used for training. </a:t>
            </a:r>
            <a:endParaRPr lang="en-SE" dirty="0"/>
          </a:p>
        </p:txBody>
      </p:sp>
      <p:sp>
        <p:nvSpPr>
          <p:cNvPr id="4" name="Slide Number Placeholder 3">
            <a:extLst>
              <a:ext uri="{FF2B5EF4-FFF2-40B4-BE49-F238E27FC236}">
                <a16:creationId xmlns:a16="http://schemas.microsoft.com/office/drawing/2014/main" id="{44719B51-6BE7-4AF8-AC0D-27F0B167874A}"/>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pic>
        <p:nvPicPr>
          <p:cNvPr id="5" name="Picture 4">
            <a:extLst>
              <a:ext uri="{FF2B5EF4-FFF2-40B4-BE49-F238E27FC236}">
                <a16:creationId xmlns:a16="http://schemas.microsoft.com/office/drawing/2014/main" id="{9AC8493C-9DB2-4B3B-839F-64F66F1BFA41}"/>
              </a:ext>
            </a:extLst>
          </p:cNvPr>
          <p:cNvPicPr>
            <a:picLocks noChangeAspect="1"/>
          </p:cNvPicPr>
          <p:nvPr/>
        </p:nvPicPr>
        <p:blipFill>
          <a:blip r:embed="rId3"/>
          <a:stretch>
            <a:fillRect/>
          </a:stretch>
        </p:blipFill>
        <p:spPr>
          <a:xfrm>
            <a:off x="123204" y="3521989"/>
            <a:ext cx="8897592" cy="2915057"/>
          </a:xfrm>
          <a:prstGeom prst="rect">
            <a:avLst/>
          </a:prstGeom>
        </p:spPr>
      </p:pic>
    </p:spTree>
    <p:extLst>
      <p:ext uri="{BB962C8B-B14F-4D97-AF65-F5344CB8AC3E}">
        <p14:creationId xmlns:p14="http://schemas.microsoft.com/office/powerpoint/2010/main" val="8348940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FC00A-8CBC-4FE2-8370-700989CC1DB9}"/>
              </a:ext>
            </a:extLst>
          </p:cNvPr>
          <p:cNvSpPr>
            <a:spLocks noGrp="1"/>
          </p:cNvSpPr>
          <p:nvPr>
            <p:ph type="title"/>
          </p:nvPr>
        </p:nvSpPr>
        <p:spPr/>
        <p:txBody>
          <a:bodyPr/>
          <a:lstStyle/>
          <a:p>
            <a:r>
              <a:rPr lang="en-US" sz="3600" dirty="0"/>
              <a:t>Hybrid IL/RL for Montezuma’s Revenge</a:t>
            </a:r>
            <a:endParaRPr lang="en-SE" sz="3600" dirty="0"/>
          </a:p>
        </p:txBody>
      </p:sp>
      <p:sp>
        <p:nvSpPr>
          <p:cNvPr id="3" name="Content Placeholder 2">
            <a:extLst>
              <a:ext uri="{FF2B5EF4-FFF2-40B4-BE49-F238E27FC236}">
                <a16:creationId xmlns:a16="http://schemas.microsoft.com/office/drawing/2014/main" id="{19E80151-23C5-43E9-B846-B5B97CB70017}"/>
              </a:ext>
            </a:extLst>
          </p:cNvPr>
          <p:cNvSpPr>
            <a:spLocks noGrp="1"/>
          </p:cNvSpPr>
          <p:nvPr>
            <p:ph idx="1"/>
          </p:nvPr>
        </p:nvSpPr>
        <p:spPr>
          <a:xfrm>
            <a:off x="304800" y="1295399"/>
            <a:ext cx="8534400" cy="2383053"/>
          </a:xfrm>
        </p:spPr>
        <p:txBody>
          <a:bodyPr>
            <a:normAutofit fontScale="62500" lnSpcReduction="20000"/>
          </a:bodyPr>
          <a:lstStyle/>
          <a:p>
            <a:r>
              <a:rPr lang="en-US" dirty="0"/>
              <a:t>Figure 3 (left) displays the environment and an annotated sequence of 4 </a:t>
            </a:r>
            <a:r>
              <a:rPr lang="en-US" dirty="0" err="1"/>
              <a:t>subgoals</a:t>
            </a:r>
            <a:r>
              <a:rPr lang="en-US" dirty="0"/>
              <a:t>: go to bottom of the right stair, get the key, reverse path to go back to the right stair, then go to open the door (while avoiding obstacles throughout).</a:t>
            </a:r>
          </a:p>
          <a:p>
            <a:pPr lvl="1"/>
            <a:r>
              <a:rPr lang="en-US" dirty="0" err="1"/>
              <a:t>Subgoal</a:t>
            </a:r>
            <a:r>
              <a:rPr lang="en-US" dirty="0"/>
              <a:t> 4 (door) is the most difficult to learn due to its long horizon whereas </a:t>
            </a:r>
            <a:r>
              <a:rPr lang="en-US" dirty="0" err="1"/>
              <a:t>subgoals</a:t>
            </a:r>
            <a:r>
              <a:rPr lang="en-US" dirty="0"/>
              <a:t> 1–3 are mastered very quickly, especially compared to h-DQN.</a:t>
            </a:r>
          </a:p>
          <a:p>
            <a:r>
              <a:rPr lang="en-US" dirty="0"/>
              <a:t>In addition to external rewards, agent is given a pseudo-reward of 1 for each </a:t>
            </a:r>
            <a:r>
              <a:rPr lang="en-US" dirty="0" err="1"/>
              <a:t>subgoal</a:t>
            </a:r>
            <a:r>
              <a:rPr lang="en-US" dirty="0"/>
              <a:t> completion and -1 upon loss of life. </a:t>
            </a:r>
            <a:endParaRPr lang="en-SE" dirty="0"/>
          </a:p>
        </p:txBody>
      </p:sp>
      <p:sp>
        <p:nvSpPr>
          <p:cNvPr id="4" name="Slide Number Placeholder 3">
            <a:extLst>
              <a:ext uri="{FF2B5EF4-FFF2-40B4-BE49-F238E27FC236}">
                <a16:creationId xmlns:a16="http://schemas.microsoft.com/office/drawing/2014/main" id="{9A26F405-9387-42D4-A519-6014549B2F96}"/>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pic>
        <p:nvPicPr>
          <p:cNvPr id="5" name="Picture 4">
            <a:extLst>
              <a:ext uri="{FF2B5EF4-FFF2-40B4-BE49-F238E27FC236}">
                <a16:creationId xmlns:a16="http://schemas.microsoft.com/office/drawing/2014/main" id="{76485A52-E221-4E64-8345-31079BB6DE7F}"/>
              </a:ext>
            </a:extLst>
          </p:cNvPr>
          <p:cNvPicPr>
            <a:picLocks noChangeAspect="1"/>
          </p:cNvPicPr>
          <p:nvPr/>
        </p:nvPicPr>
        <p:blipFill>
          <a:blip r:embed="rId2"/>
          <a:stretch>
            <a:fillRect/>
          </a:stretch>
        </p:blipFill>
        <p:spPr>
          <a:xfrm>
            <a:off x="129748" y="3678453"/>
            <a:ext cx="8897592" cy="3096057"/>
          </a:xfrm>
          <a:prstGeom prst="rect">
            <a:avLst/>
          </a:prstGeom>
        </p:spPr>
      </p:pic>
    </p:spTree>
    <p:extLst>
      <p:ext uri="{BB962C8B-B14F-4D97-AF65-F5344CB8AC3E}">
        <p14:creationId xmlns:p14="http://schemas.microsoft.com/office/powerpoint/2010/main" val="10382574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17BAE-1AFF-43B3-B771-677E8E797D24}"/>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96909761-7C51-4DFD-9AE7-4EE8194D68B7}"/>
              </a:ext>
            </a:extLst>
          </p:cNvPr>
          <p:cNvSpPr>
            <a:spLocks noGrp="1"/>
          </p:cNvSpPr>
          <p:nvPr>
            <p:ph idx="1"/>
          </p:nvPr>
        </p:nvSpPr>
        <p:spPr/>
        <p:txBody>
          <a:bodyPr/>
          <a:lstStyle/>
          <a:p>
            <a:r>
              <a:rPr lang="en-US" dirty="0"/>
              <a:t>Two hierarchical guidance frameworks</a:t>
            </a:r>
          </a:p>
          <a:p>
            <a:pPr lvl="1"/>
            <a:r>
              <a:rPr lang="en-US" dirty="0"/>
              <a:t>Hierarchical IL requires much fewer labels than flat IL</a:t>
            </a:r>
          </a:p>
          <a:p>
            <a:pPr lvl="1"/>
            <a:r>
              <a:rPr lang="en-US" dirty="0"/>
              <a:t>When low-level horizon is short, hybrid IL/RL works well even when hierarchical IL fails.</a:t>
            </a:r>
          </a:p>
          <a:p>
            <a:r>
              <a:rPr lang="en-US" dirty="0"/>
              <a:t>High-level labels help ensure that low-level labeling and learning occurs only in relevant part of the state space. </a:t>
            </a:r>
          </a:p>
          <a:p>
            <a:endParaRPr lang="en-SE" dirty="0"/>
          </a:p>
        </p:txBody>
      </p:sp>
      <p:sp>
        <p:nvSpPr>
          <p:cNvPr id="4" name="Slide Number Placeholder 3">
            <a:extLst>
              <a:ext uri="{FF2B5EF4-FFF2-40B4-BE49-F238E27FC236}">
                <a16:creationId xmlns:a16="http://schemas.microsoft.com/office/drawing/2014/main" id="{36345D91-99D9-44B9-A7CF-9E61CDF9E3B5}"/>
              </a:ext>
            </a:extLst>
          </p:cNvPr>
          <p:cNvSpPr>
            <a:spLocks noGrp="1"/>
          </p:cNvSpPr>
          <p:nvPr>
            <p:ph type="sldNum" sz="quarter" idx="12"/>
          </p:nvPr>
        </p:nvSpPr>
        <p:spPr/>
        <p:txBody>
          <a:bodyPr/>
          <a:lstStyle/>
          <a:p>
            <a:pPr>
              <a:defRPr/>
            </a:pPr>
            <a:fld id="{F57F456A-00AF-44E6-8D70-638C0D0130FF}" type="slidenum">
              <a:rPr lang="en-US" altLang="zh-CN" smtClean="0"/>
              <a:pPr>
                <a:defRPr/>
              </a:pPr>
              <a:t>77</a:t>
            </a:fld>
            <a:endParaRPr lang="en-US" altLang="zh-CN"/>
          </a:p>
        </p:txBody>
      </p:sp>
    </p:spTree>
    <p:extLst>
      <p:ext uri="{BB962C8B-B14F-4D97-AF65-F5344CB8AC3E}">
        <p14:creationId xmlns:p14="http://schemas.microsoft.com/office/powerpoint/2010/main" val="1055175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5655F-E280-4179-9D54-4D9535D5C717}"/>
              </a:ext>
            </a:extLst>
          </p:cNvPr>
          <p:cNvSpPr>
            <a:spLocks noGrp="1"/>
          </p:cNvSpPr>
          <p:nvPr>
            <p:ph type="title"/>
          </p:nvPr>
        </p:nvSpPr>
        <p:spPr/>
        <p:txBody>
          <a:bodyPr/>
          <a:lstStyle/>
          <a:p>
            <a:r>
              <a:rPr lang="en-US" dirty="0"/>
              <a:t>Loss Functions</a:t>
            </a:r>
            <a:endParaRPr lang="en-SE" dirty="0"/>
          </a:p>
        </p:txBody>
      </p:sp>
      <p:sp>
        <p:nvSpPr>
          <p:cNvPr id="3" name="Content Placeholder 2">
            <a:extLst>
              <a:ext uri="{FF2B5EF4-FFF2-40B4-BE49-F238E27FC236}">
                <a16:creationId xmlns:a16="http://schemas.microsoft.com/office/drawing/2014/main" id="{25DF038C-FC3C-42A1-A967-4A03550483E0}"/>
              </a:ext>
            </a:extLst>
          </p:cNvPr>
          <p:cNvSpPr>
            <a:spLocks noGrp="1"/>
          </p:cNvSpPr>
          <p:nvPr>
            <p:ph idx="1"/>
          </p:nvPr>
        </p:nvSpPr>
        <p:spPr/>
        <p:txBody>
          <a:bodyPr/>
          <a:lstStyle/>
          <a:p>
            <a:r>
              <a:rPr lang="en-US" dirty="0"/>
              <a:t>Classification</a:t>
            </a:r>
          </a:p>
          <a:p>
            <a:pPr lvl="1"/>
            <a:r>
              <a:rPr lang="en-US" dirty="0"/>
              <a:t>Cross-Entropy Loss, Log Loss, Focal Loss, Exponential Loss, Hinge Loss…</a:t>
            </a:r>
          </a:p>
          <a:p>
            <a:r>
              <a:rPr lang="en-US" dirty="0"/>
              <a:t>Regression</a:t>
            </a:r>
          </a:p>
          <a:p>
            <a:pPr lvl="1"/>
            <a:r>
              <a:rPr lang="en-US" dirty="0"/>
              <a:t>MSE (Mean Squared Error)/L2 Loss/Quadratic Loss, MAE (Mean Absolute Error)/L1 Loss, Huber Loss, Log </a:t>
            </a:r>
            <a:r>
              <a:rPr lang="en-US" dirty="0" err="1"/>
              <a:t>Cosh</a:t>
            </a:r>
            <a:r>
              <a:rPr lang="en-US" dirty="0"/>
              <a:t> Loss, Quantile Loss…</a:t>
            </a:r>
            <a:endParaRPr lang="en-SE" dirty="0"/>
          </a:p>
        </p:txBody>
      </p:sp>
      <p:sp>
        <p:nvSpPr>
          <p:cNvPr id="4" name="Slide Number Placeholder 3">
            <a:extLst>
              <a:ext uri="{FF2B5EF4-FFF2-40B4-BE49-F238E27FC236}">
                <a16:creationId xmlns:a16="http://schemas.microsoft.com/office/drawing/2014/main" id="{495E7060-4794-4778-9F49-EE81F8F7D733}"/>
              </a:ext>
            </a:extLst>
          </p:cNvPr>
          <p:cNvSpPr>
            <a:spLocks noGrp="1"/>
          </p:cNvSpPr>
          <p:nvPr>
            <p:ph type="sldNum" sz="quarter" idx="12"/>
          </p:nvPr>
        </p:nvSpPr>
        <p:spPr/>
        <p:txBody>
          <a:bodyPr/>
          <a:lstStyle/>
          <a:p>
            <a:pPr>
              <a:defRPr/>
            </a:pPr>
            <a:fld id="{F57F456A-00AF-44E6-8D70-638C0D0130FF}" type="slidenum">
              <a:rPr lang="en-US" altLang="zh-CN" smtClean="0"/>
              <a:pPr>
                <a:defRPr/>
              </a:pPr>
              <a:t>8</a:t>
            </a:fld>
            <a:endParaRPr lang="en-US" altLang="zh-CN"/>
          </a:p>
        </p:txBody>
      </p:sp>
      <p:sp>
        <p:nvSpPr>
          <p:cNvPr id="5" name="Rectangle 4">
            <a:extLst>
              <a:ext uri="{FF2B5EF4-FFF2-40B4-BE49-F238E27FC236}">
                <a16:creationId xmlns:a16="http://schemas.microsoft.com/office/drawing/2014/main" id="{9A94028A-F5D5-4A16-892F-9D49D86B6517}"/>
              </a:ext>
            </a:extLst>
          </p:cNvPr>
          <p:cNvSpPr/>
          <p:nvPr/>
        </p:nvSpPr>
        <p:spPr>
          <a:xfrm>
            <a:off x="1524000" y="6530035"/>
            <a:ext cx="6096000" cy="246221"/>
          </a:xfrm>
          <a:prstGeom prst="rect">
            <a:avLst/>
          </a:prstGeom>
        </p:spPr>
        <p:txBody>
          <a:bodyPr wrap="square">
            <a:spAutoFit/>
          </a:bodyPr>
          <a:lstStyle/>
          <a:p>
            <a:r>
              <a:rPr lang="en-SE" sz="1000" dirty="0"/>
              <a:t>https://heartbeat.fritz.ai/5-regression-loss-functions-all-machine-learners-should-know-4fb140e9d4b0</a:t>
            </a:r>
          </a:p>
        </p:txBody>
      </p:sp>
    </p:spTree>
    <p:extLst>
      <p:ext uri="{BB962C8B-B14F-4D97-AF65-F5344CB8AC3E}">
        <p14:creationId xmlns:p14="http://schemas.microsoft.com/office/powerpoint/2010/main" val="1349507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04C9A-999B-443F-8618-C978BB6FF496}"/>
              </a:ext>
            </a:extLst>
          </p:cNvPr>
          <p:cNvSpPr>
            <a:spLocks noGrp="1"/>
          </p:cNvSpPr>
          <p:nvPr>
            <p:ph type="title"/>
          </p:nvPr>
        </p:nvSpPr>
        <p:spPr>
          <a:xfrm>
            <a:off x="457200" y="46038"/>
            <a:ext cx="8229600" cy="868362"/>
          </a:xfrm>
        </p:spPr>
        <p:txBody>
          <a:bodyPr/>
          <a:lstStyle/>
          <a:p>
            <a:r>
              <a:rPr lang="en-US" dirty="0"/>
              <a:t>Classification: Cross-Entropy Loss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61F5B6-B86D-47FD-B73C-FD7BFE8EAD78}"/>
                  </a:ext>
                </a:extLst>
              </p:cNvPr>
              <p:cNvSpPr>
                <a:spLocks noGrp="1"/>
              </p:cNvSpPr>
              <p:nvPr>
                <p:ph idx="1"/>
              </p:nvPr>
            </p:nvSpPr>
            <p:spPr>
              <a:xfrm>
                <a:off x="457200" y="838200"/>
                <a:ext cx="8229600" cy="1020762"/>
              </a:xfrm>
            </p:spPr>
            <p:txBody>
              <a:bodyPr/>
              <a:lstStyle/>
              <a:p>
                <a14:m>
                  <m:oMath xmlns:m="http://schemas.openxmlformats.org/officeDocument/2006/math">
                    <m:r>
                      <a:rPr lang="en-US" sz="2800" b="0" i="1" smtClean="0">
                        <a:latin typeface="Cambria Math" panose="02040503050406030204" pitchFamily="18" charset="0"/>
                      </a:rPr>
                      <m:t>𝐻</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0" i="1" smtClean="0">
                            <a:latin typeface="Cambria Math" panose="02040503050406030204" pitchFamily="18" charset="0"/>
                          </a:rPr>
                          <m:t>𝑞</m:t>
                        </m:r>
                      </m:e>
                    </m:d>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a:rPr lang="en-US" sz="2800" b="0" i="1" smtClean="0">
                            <a:latin typeface="Cambria Math" panose="02040503050406030204" pitchFamily="18" charset="0"/>
                          </a:rPr>
                          <m:t>𝑖</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𝑖</m:t>
                            </m:r>
                          </m:sub>
                        </m:sSub>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log</m:t>
                            </m:r>
                          </m:fNa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𝑞</m:t>
                                </m:r>
                              </m:e>
                              <m:sub>
                                <m:r>
                                  <a:rPr lang="en-US" sz="2800" b="0" i="1" smtClean="0">
                                    <a:latin typeface="Cambria Math" panose="02040503050406030204" pitchFamily="18" charset="0"/>
                                  </a:rPr>
                                  <m:t>𝑖</m:t>
                                </m:r>
                              </m:sub>
                            </m:sSub>
                          </m:e>
                        </m:func>
                      </m:e>
                    </m:nary>
                  </m:oMath>
                </a14:m>
                <a:endParaRPr lang="en-US" sz="2800" b="0" i="1" dirty="0">
                  <a:latin typeface="Cambria Math" panose="02040503050406030204" pitchFamily="18" charset="0"/>
                </a:endParaRPr>
              </a:p>
              <a:p>
                <a:pPr lvl="1"/>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oMath>
                </a14:m>
                <a:r>
                  <a:rPr lang="en-US" sz="2400" dirty="0"/>
                  <a:t>: true distribution;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rPr>
                          <m:t>𝑖</m:t>
                        </m:r>
                      </m:sub>
                    </m:sSub>
                  </m:oMath>
                </a14:m>
                <a:r>
                  <a:rPr lang="en-US" sz="2400" dirty="0"/>
                  <a:t>: predicted distribution.</a:t>
                </a:r>
                <a:endParaRPr lang="en-SE" sz="2800" dirty="0"/>
              </a:p>
            </p:txBody>
          </p:sp>
        </mc:Choice>
        <mc:Fallback xmlns="">
          <p:sp>
            <p:nvSpPr>
              <p:cNvPr id="3" name="Content Placeholder 2">
                <a:extLst>
                  <a:ext uri="{FF2B5EF4-FFF2-40B4-BE49-F238E27FC236}">
                    <a16:creationId xmlns:a16="http://schemas.microsoft.com/office/drawing/2014/main" id="{2F61F5B6-B86D-47FD-B73C-FD7BFE8EAD78}"/>
                  </a:ext>
                </a:extLst>
              </p:cNvPr>
              <p:cNvSpPr>
                <a:spLocks noGrp="1" noRot="1" noChangeAspect="1" noMove="1" noResize="1" noEditPoints="1" noAdjustHandles="1" noChangeArrowheads="1" noChangeShapeType="1" noTextEdit="1"/>
              </p:cNvSpPr>
              <p:nvPr>
                <p:ph idx="1"/>
              </p:nvPr>
            </p:nvSpPr>
            <p:spPr>
              <a:xfrm>
                <a:off x="457200" y="838200"/>
                <a:ext cx="8229600" cy="1020762"/>
              </a:xfrm>
              <a:blipFill>
                <a:blip r:embed="rId2"/>
                <a:stretch>
                  <a:fillRect b="-778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7FAE78F-C2B9-47E6-9DF3-A2100D3D865D}"/>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a:p>
        </p:txBody>
      </p:sp>
      <p:pic>
        <p:nvPicPr>
          <p:cNvPr id="5" name="Picture 4">
            <a:extLst>
              <a:ext uri="{FF2B5EF4-FFF2-40B4-BE49-F238E27FC236}">
                <a16:creationId xmlns:a16="http://schemas.microsoft.com/office/drawing/2014/main" id="{F06DF8E8-B7E4-43CB-8B97-C8DA13C5DA84}"/>
              </a:ext>
            </a:extLst>
          </p:cNvPr>
          <p:cNvPicPr>
            <a:picLocks noChangeAspect="1"/>
          </p:cNvPicPr>
          <p:nvPr/>
        </p:nvPicPr>
        <p:blipFill>
          <a:blip r:embed="rId3"/>
          <a:stretch>
            <a:fillRect/>
          </a:stretch>
        </p:blipFill>
        <p:spPr>
          <a:xfrm>
            <a:off x="304800" y="1874466"/>
            <a:ext cx="8534400" cy="4794670"/>
          </a:xfrm>
          <a:prstGeom prst="rect">
            <a:avLst/>
          </a:prstGeom>
        </p:spPr>
      </p:pic>
      <p:sp>
        <p:nvSpPr>
          <p:cNvPr id="7" name="Rectangle 6">
            <a:extLst>
              <a:ext uri="{FF2B5EF4-FFF2-40B4-BE49-F238E27FC236}">
                <a16:creationId xmlns:a16="http://schemas.microsoft.com/office/drawing/2014/main" id="{8C241734-5D15-49CA-B21A-2C01B564859E}"/>
              </a:ext>
            </a:extLst>
          </p:cNvPr>
          <p:cNvSpPr/>
          <p:nvPr/>
        </p:nvSpPr>
        <p:spPr>
          <a:xfrm>
            <a:off x="2362200" y="6652272"/>
            <a:ext cx="4833374" cy="246221"/>
          </a:xfrm>
          <a:prstGeom prst="rect">
            <a:avLst/>
          </a:prstGeom>
        </p:spPr>
        <p:txBody>
          <a:bodyPr wrap="none">
            <a:spAutoFit/>
          </a:bodyPr>
          <a:lstStyle/>
          <a:p>
            <a:r>
              <a:rPr lang="en-US" sz="1000" dirty="0" err="1"/>
              <a:t>Aurélien</a:t>
            </a:r>
            <a:r>
              <a:rPr lang="en-US" sz="1000" dirty="0"/>
              <a:t> </a:t>
            </a:r>
            <a:r>
              <a:rPr lang="en-US" sz="1000" dirty="0" err="1"/>
              <a:t>Géron</a:t>
            </a:r>
            <a:r>
              <a:rPr lang="en-US" sz="1000" dirty="0"/>
              <a:t> A Short Introduction to Entropy, Cross-Entropy and KL-Divergence</a:t>
            </a:r>
          </a:p>
        </p:txBody>
      </p:sp>
    </p:spTree>
    <p:extLst>
      <p:ext uri="{BB962C8B-B14F-4D97-AF65-F5344CB8AC3E}">
        <p14:creationId xmlns:p14="http://schemas.microsoft.com/office/powerpoint/2010/main" val="16847620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13244</TotalTime>
  <Words>7370</Words>
  <Application>Microsoft Office PowerPoint</Application>
  <PresentationFormat>On-screen Show (4:3)</PresentationFormat>
  <Paragraphs>563</Paragraphs>
  <Slides>77</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77</vt:i4>
      </vt:variant>
    </vt:vector>
  </HeadingPairs>
  <TitlesOfParts>
    <vt:vector size="81" baseType="lpstr">
      <vt:lpstr>Arial</vt:lpstr>
      <vt:lpstr>Calibri</vt:lpstr>
      <vt:lpstr>Cambria Math</vt:lpstr>
      <vt:lpstr>Default Design</vt:lpstr>
      <vt:lpstr>L7  Imitation Learning II</vt:lpstr>
      <vt:lpstr>Imitation Learning (IL)</vt:lpstr>
      <vt:lpstr>Notations</vt:lpstr>
      <vt:lpstr>Notations Cont’d</vt:lpstr>
      <vt:lpstr>PowerPoint Presentation</vt:lpstr>
      <vt:lpstr>BC vs. DPL</vt:lpstr>
      <vt:lpstr>Supervised Learning: Classification and Regression  </vt:lpstr>
      <vt:lpstr>Loss Functions</vt:lpstr>
      <vt:lpstr>Classification: Cross-Entropy Loss</vt:lpstr>
      <vt:lpstr>Regression: MSE/L2 Loss</vt:lpstr>
      <vt:lpstr>Regression: MAE/L1 Loss</vt:lpstr>
      <vt:lpstr>L1 vs. L2 Loss</vt:lpstr>
      <vt:lpstr>[Zhou 2019]</vt:lpstr>
      <vt:lpstr>Computer Vision vs. End-to-End</vt:lpstr>
      <vt:lpstr>PowerPoint Presentation</vt:lpstr>
      <vt:lpstr>Performance Evaluation Results</vt:lpstr>
      <vt:lpstr>Conclusions</vt:lpstr>
      <vt:lpstr>[Müller 2018]</vt:lpstr>
      <vt:lpstr>Abstract</vt:lpstr>
      <vt:lpstr>Modular Architecture</vt:lpstr>
      <vt:lpstr>Perception Module for Image Segmentation</vt:lpstr>
      <vt:lpstr>Driving Policy Module</vt:lpstr>
      <vt:lpstr>Loss Function for Training Driving Policy</vt:lpstr>
      <vt:lpstr>The Expert Agent</vt:lpstr>
      <vt:lpstr>Data Augmentation</vt:lpstr>
      <vt:lpstr>Simulation Environment</vt:lpstr>
      <vt:lpstr>Performance Evaluation</vt:lpstr>
      <vt:lpstr>Conditional Affordance Learning (CAL) [Sauer 2018]</vt:lpstr>
      <vt:lpstr>Abstract</vt:lpstr>
      <vt:lpstr>Conditional Affordance Learning (CAL)</vt:lpstr>
      <vt:lpstr>Affordances</vt:lpstr>
      <vt:lpstr>PowerPoint Presentation</vt:lpstr>
      <vt:lpstr>Perception DNN</vt:lpstr>
      <vt:lpstr>Longitudinal Control</vt:lpstr>
      <vt:lpstr>Visualization</vt:lpstr>
      <vt:lpstr>Performance Evaluation</vt:lpstr>
      <vt:lpstr>CILRS [Codevilla 2019]</vt:lpstr>
      <vt:lpstr>Abstract</vt:lpstr>
      <vt:lpstr>Limitations</vt:lpstr>
      <vt:lpstr>CILRS</vt:lpstr>
      <vt:lpstr>NoCrash Benchmark</vt:lpstr>
      <vt:lpstr>Performance Evaluation</vt:lpstr>
      <vt:lpstr>Learning by Cheating (LBC) [Chen 2019]</vt:lpstr>
      <vt:lpstr>Abstract</vt:lpstr>
      <vt:lpstr>Overview</vt:lpstr>
      <vt:lpstr>Why Does it Work?</vt:lpstr>
      <vt:lpstr>Agent Architecture</vt:lpstr>
      <vt:lpstr>Loss Functins</vt:lpstr>
      <vt:lpstr>Data Augmentation</vt:lpstr>
      <vt:lpstr>Controller</vt:lpstr>
      <vt:lpstr>Performance Evaluation</vt:lpstr>
      <vt:lpstr>Deep Imitative Models (DIM) [Rhinehart 2020]</vt:lpstr>
      <vt:lpstr>Abstract</vt:lpstr>
      <vt:lpstr>DIM</vt:lpstr>
      <vt:lpstr>DIM Details</vt:lpstr>
      <vt:lpstr>Bayes Theorem</vt:lpstr>
      <vt:lpstr>Planning as MAP (Maximum A Posteriori) Inference</vt:lpstr>
      <vt:lpstr>Goal Likelihood</vt:lpstr>
      <vt:lpstr>Robustness to Errors in Goal-Specification.</vt:lpstr>
      <vt:lpstr>PowerPoint Presentation</vt:lpstr>
      <vt:lpstr>PowerPoint Presentation</vt:lpstr>
      <vt:lpstr>Summary</vt:lpstr>
      <vt:lpstr>Hierarchical IL and IL/RL [Le 2018]</vt:lpstr>
      <vt:lpstr>Abstract</vt:lpstr>
      <vt:lpstr>Montezuma’s Revenge</vt:lpstr>
      <vt:lpstr>IL to the Rescue?</vt:lpstr>
      <vt:lpstr>Contributions</vt:lpstr>
      <vt:lpstr>Maze Navigation Task</vt:lpstr>
      <vt:lpstr>Standard (Flat) IL</vt:lpstr>
      <vt:lpstr>Hierarchical Policy</vt:lpstr>
      <vt:lpstr>PowerPoint Presentation</vt:lpstr>
      <vt:lpstr>Hierarchical IL</vt:lpstr>
      <vt:lpstr>Hybrid IL/RL</vt:lpstr>
      <vt:lpstr>Reduced Expert Labeling Effort</vt:lpstr>
      <vt:lpstr>Hiearchical IL for Maze Navigation</vt:lpstr>
      <vt:lpstr>Hybrid IL/RL for Montezuma’s Revenge</vt:lpstr>
      <vt:lpstr>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Multi-core architectures</dc:title>
  <dc:creator>SCS</dc:creator>
  <cp:lastModifiedBy>Zonghua Gu</cp:lastModifiedBy>
  <cp:revision>985</cp:revision>
  <dcterms:created xsi:type="dcterms:W3CDTF">2006-04-25T21:28:16Z</dcterms:created>
  <dcterms:modified xsi:type="dcterms:W3CDTF">2020-05-19T05:50:54Z</dcterms:modified>
</cp:coreProperties>
</file>